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6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13" r:id="rId25"/>
    <p:sldId id="314" r:id="rId26"/>
    <p:sldId id="315" r:id="rId27"/>
    <p:sldId id="279" r:id="rId28"/>
    <p:sldId id="280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2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3333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50"/>
      <c:rotY val="324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  <c:spPr>
        <a:solidFill>
          <a:srgbClr val="D9D9D9"/>
        </a:solidFill>
        <a:ln>
          <a:noFill/>
        </a:ln>
      </c:spPr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1.35377519644687E-2"/>
          <c:y val="2.7694963125686499E-2"/>
          <c:w val="0.96681756064229596"/>
          <c:h val="0.93903969872901305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E67C8"/>
            </a:solidFill>
            <a:ln>
              <a:noFill/>
            </a:ln>
          </c:spPr>
          <c:explosion val="11"/>
          <c:dPt>
            <c:idx val="0"/>
            <c:bubble3D val="0"/>
            <c:spPr>
              <a:solidFill>
                <a:srgbClr val="4E67C8">
                  <a:alpha val="90000"/>
                </a:srgbClr>
              </a:solidFill>
              <a:ln w="19080">
                <a:solidFill>
                  <a:srgbClr val="31489F"/>
                </a:solidFill>
                <a:round/>
              </a:ln>
            </c:spPr>
          </c:dPt>
          <c:dPt>
            <c:idx val="1"/>
            <c:bubble3D val="0"/>
            <c:explosion val="34"/>
            <c:spPr>
              <a:solidFill>
                <a:srgbClr val="5ECCF3">
                  <a:alpha val="90000"/>
                </a:srgbClr>
              </a:solidFill>
              <a:ln w="19080">
                <a:solidFill>
                  <a:srgbClr val="12B2EB"/>
                </a:solidFill>
                <a:round/>
              </a:ln>
            </c:spPr>
          </c:dPt>
          <c:dPt>
            <c:idx val="2"/>
            <c:bubble3D val="0"/>
            <c:spPr>
              <a:solidFill>
                <a:srgbClr val="A7EA52">
                  <a:alpha val="90000"/>
                </a:srgbClr>
              </a:solidFill>
              <a:ln w="19080">
                <a:solidFill>
                  <a:srgbClr val="81D31A"/>
                </a:solidFill>
                <a:round/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21,1%</a:t>
                    </a:r>
                    <a:r>
                      <a:rPr lang="en-US" sz="1300" b="0" strike="noStrike" spc="-1" dirty="0">
                        <a:latin typeface="Arial"/>
                      </a:rPr>
                      <a:t>
</a:t>
                    </a:r>
                  </a:p>
                </c:rich>
              </c:tx>
              <c:spPr>
                <a:ln w="12600">
                  <a:solidFill>
                    <a:srgbClr val="4E67C8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300" b="0" strike="noStrike" spc="-1" smtClean="0">
                        <a:latin typeface="Arial"/>
                      </a:rPr>
                      <a:t>72,3%</a:t>
                    </a:r>
                    <a:endParaRPr lang="en-US" sz="1300" b="0" strike="noStrike" spc="-1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5ECCF3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6,6%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A7EA52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ln w="12600">
                <a:solidFill>
                  <a:srgbClr val="4E67C8"/>
                </a:solidFill>
              </a:ln>
            </c:spPr>
            <c:txPr>
              <a:bodyPr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Безвозмездные поступления 10303,2 тыс. руб. 17% </c:v>
                </c:pt>
                <c:pt idx="1">
                  <c:v>Налоговые доходы 40271,0 тыс. руб.  65%</c:v>
                </c:pt>
                <c:pt idx="2">
                  <c:v>Неналоговые доходы 11087,5 тыс. руб. 18%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15000</c:v>
                </c:pt>
                <c:pt idx="1">
                  <c:v>30000</c:v>
                </c:pt>
                <c:pt idx="2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6332354525974599E-3"/>
          <c:w val="0.91870890831172891"/>
          <c:h val="0.79383393133868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налоги на имущество - 36 550,0</c:v>
                </c:pt>
                <c:pt idx="1">
                  <c:v>физ. лиц - 11 200,0</c:v>
                </c:pt>
                <c:pt idx="2">
                  <c:v>акцизы - 2 294,6</c:v>
                </c:pt>
                <c:pt idx="3">
                  <c:v>сов. доход - 65,0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0.72899999999999998</c:v>
                </c:pt>
                <c:pt idx="1">
                  <c:v>0.224</c:v>
                </c:pt>
                <c:pt idx="2">
                  <c:v>4.5999999999999999E-2</c:v>
                </c:pt>
                <c:pt idx="3">
                  <c:v>1E-3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48771049490548"/>
          <c:y val="0.76757175019945123"/>
          <c:w val="0.78751279527559059"/>
          <c:h val="0.19264244570960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2560603983176E-2"/>
          <c:y val="2.8917318709160759E-2"/>
          <c:w val="0.91938241674109988"/>
          <c:h val="0.684386221463018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штрафы - 100,0</c:v>
                </c:pt>
                <c:pt idx="1">
                  <c:v>аренда за зем. уч. - 5 991,6</c:v>
                </c:pt>
                <c:pt idx="2">
                  <c:v>продажа земли - 600,0</c:v>
                </c:pt>
                <c:pt idx="3">
                  <c:v>доходы от испол. имущества - 8875,1</c:v>
                </c:pt>
                <c:pt idx="4">
                  <c:v>компенсация затра государства - 240,0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6.0000000000000001E-3</c:v>
                </c:pt>
                <c:pt idx="1">
                  <c:v>0.379</c:v>
                </c:pt>
                <c:pt idx="2">
                  <c:v>3.7999999999999999E-2</c:v>
                </c:pt>
                <c:pt idx="3">
                  <c:v>0.56200000000000006</c:v>
                </c:pt>
                <c:pt idx="4">
                  <c:v>1.4999999999999999E-2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9675196850393682E-3"/>
          <c:w val="1"/>
          <c:h val="0.746047736220472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4"/>
                <c:pt idx="0">
                  <c:v>субвенции - 709,3</c:v>
                </c:pt>
                <c:pt idx="1">
                  <c:v>субсидии - 152262,8</c:v>
                </c:pt>
                <c:pt idx="2">
                  <c:v>дотации - 4916,8</c:v>
                </c:pt>
                <c:pt idx="3">
                  <c:v>иные межбюджетные трансферты - 14478,2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4.0000000000000001E-3</c:v>
                </c:pt>
                <c:pt idx="1">
                  <c:v>0.88300000000000001</c:v>
                </c:pt>
                <c:pt idx="2">
                  <c:v>2.9000000000000001E-2</c:v>
                </c:pt>
                <c:pt idx="3">
                  <c:v>8.4000000000000005E-2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15"/>
      <c:rotY val="20"/>
      <c:rAngAx val="0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25560">
          <a:noFill/>
        </a:ln>
      </c:spPr>
    </c:sideWall>
    <c:backWall>
      <c:thickness val="0"/>
      <c:spPr>
        <a:noFill/>
        <a:ln w="25560">
          <a:noFill/>
        </a:ln>
      </c:spPr>
    </c:backWall>
    <c:plotArea>
      <c:layout>
        <c:manualLayout>
          <c:layoutTarget val="inner"/>
          <c:xMode val="edge"/>
          <c:yMode val="edge"/>
          <c:x val="1.74759030717953E-2"/>
          <c:y val="0"/>
          <c:w val="0.96500315286911098"/>
          <c:h val="0.98250312444206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48F89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2"/>
                <c:pt idx="0">
                  <c:v>Объем долга на 01.01.2015</c:v>
                </c:pt>
                <c:pt idx="1">
                  <c:v>Объем долга на 31.12.2015</c:v>
                </c:pt>
              </c:strCache>
            </c:strRef>
          </c:ca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94450016"/>
        <c:axId val="294458600"/>
        <c:axId val="0"/>
      </c:bar3DChart>
      <c:catAx>
        <c:axId val="294450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4458600"/>
        <c:crosses val="autoZero"/>
        <c:auto val="1"/>
        <c:lblAlgn val="ctr"/>
        <c:lblOffset val="100"/>
        <c:noMultiLvlLbl val="1"/>
      </c:catAx>
      <c:valAx>
        <c:axId val="29445860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94450016"/>
        <c:crosses val="autoZero"/>
        <c:crossBetween val="between"/>
      </c:valAx>
    </c:plotArea>
    <c:plotVisOnly val="1"/>
    <c:dispBlanksAs val="gap"/>
    <c:showDLblsOverMax val="1"/>
  </c:chart>
  <c:spPr>
    <a:noFill/>
    <a:ln>
      <a:noFill/>
    </a:ln>
  </c:sp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749351" y="5067984"/>
            <a:ext cx="5994443" cy="48010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79" name="PlaceHolder 4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0" name="PlaceHolder 5"/>
          <p:cNvSpPr>
            <a:spLocks noGrp="1"/>
          </p:cNvSpPr>
          <p:nvPr>
            <p:ph type="ftr"/>
          </p:nvPr>
        </p:nvSpPr>
        <p:spPr>
          <a:xfrm>
            <a:off x="0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1" name="PlaceHolder 6"/>
          <p:cNvSpPr>
            <a:spLocks noGrp="1"/>
          </p:cNvSpPr>
          <p:nvPr>
            <p:ph type="sldNum"/>
          </p:nvPr>
        </p:nvSpPr>
        <p:spPr>
          <a:xfrm>
            <a:off x="4241321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55B494A-52E5-4280-BA3A-629286E5707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203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64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4250" indent="-214250"/>
            <a:endParaRPr lang="ru-RU" sz="2000" spc="-1">
              <a:latin typeface="Arial"/>
            </a:endParaRPr>
          </a:p>
          <a:p>
            <a:pPr marL="214250" indent="-214250"/>
            <a:endParaRPr lang="ru-RU" sz="2000" spc="-1">
              <a:latin typeface="Arial"/>
            </a:endParaRPr>
          </a:p>
        </p:txBody>
      </p:sp>
      <p:sp>
        <p:nvSpPr>
          <p:cNvPr id="665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A3D0B481-3D2C-4A71-9756-BCCBAECA8048}" type="slidenum">
              <a:rPr lang="ru-RU" spc="-1">
                <a:solidFill>
                  <a:srgbClr val="000000"/>
                </a:solidFill>
              </a:rPr>
              <a:t>20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74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73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spc="-1">
              <a:latin typeface="Arial"/>
            </a:endParaRPr>
          </a:p>
        </p:txBody>
      </p:sp>
      <p:sp>
        <p:nvSpPr>
          <p:cNvPr id="674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81A60F76-D605-4514-A259-A2BA2BEC20B3}" type="slidenum">
              <a:rPr lang="ru-RU" spc="-1">
                <a:solidFill>
                  <a:srgbClr val="000000"/>
                </a:solidFill>
              </a:rPr>
              <a:t>29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106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457200" y="175680"/>
            <a:ext cx="82288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5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&#1075;&#1086;&#1088;&#1086;&#1076;&#1089;&#1090;&#1088;&#1091;&#1085;&#1080;&#1085;&#1086;.&#1088;&#1092;/" TargetMode="External"/><Relationship Id="rId1" Type="http://schemas.openxmlformats.org/officeDocument/2006/relationships/slideLayout" Target="../slideLayouts/slideLayout2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827640" y="116640"/>
            <a:ext cx="7487640" cy="6623640"/>
          </a:xfrm>
          <a:prstGeom prst="rect">
            <a:avLst/>
          </a:prstGeom>
          <a:noFill/>
          <a:ln>
            <a:solidFill>
              <a:srgbClr val="4E67C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82880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latin typeface="Arial"/>
            </a:endParaRPr>
          </a:p>
        </p:txBody>
      </p:sp>
      <p:pic>
        <p:nvPicPr>
          <p:cNvPr id="183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2051640" y="2133000"/>
            <a:ext cx="4823280" cy="3167280"/>
          </a:xfrm>
          <a:prstGeom prst="rect">
            <a:avLst/>
          </a:prstGeom>
          <a:ln>
            <a:noFill/>
          </a:ln>
          <a:effectLst>
            <a:outerShdw blurRad="152400" dist="11090" dir="788041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84" name="CustomShape 2"/>
          <p:cNvSpPr/>
          <p:nvPr/>
        </p:nvSpPr>
        <p:spPr>
          <a:xfrm>
            <a:off x="899640" y="332640"/>
            <a:ext cx="719964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 для</a:t>
            </a:r>
            <a:r>
              <a:rPr lang="ru-RU" sz="4800" b="1" strike="noStrike" spc="-1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граждан</a:t>
            </a:r>
            <a:r>
              <a:rPr lang="ru-RU" sz="4800" b="1" strike="noStrike" spc="-1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 2021 год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1187640" y="5589360"/>
            <a:ext cx="67676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Бюджет для граждан на 2021 год (по проекту бюджета 2021 года  и планового периода 2022 и 2023 года)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0" y="0"/>
            <a:ext cx="91429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Источники финансирования бюджета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214200" y="785880"/>
            <a:ext cx="87858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    </a:t>
            </a: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В процессе принятия и исполнения бюджета муниципального образования город Струнино большое значение приобретает сбалансированность доходов и расходов. Если доходы превышают расходы, то возникает ПРОФИЦИТ. Но чаще всего расходы превышают доходы. В таком случае возникает ДЕФИЦИТ.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285840" y="2071800"/>
            <a:ext cx="1641960" cy="442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Источники финансирования муниципального образования город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3214800" y="2071800"/>
            <a:ext cx="2427840" cy="12848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БЮДЖЕТНЫЕ КРЕДИТЫ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полученные от бюджетов других уровней бюджетной системы РФ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5" name="CustomShape 5"/>
          <p:cNvSpPr/>
          <p:nvPr/>
        </p:nvSpPr>
        <p:spPr>
          <a:xfrm>
            <a:off x="3214800" y="357192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КРЕДИТЫ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полученные от кредитных организаций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6" name="CustomShape 6"/>
          <p:cNvSpPr/>
          <p:nvPr/>
        </p:nvSpPr>
        <p:spPr>
          <a:xfrm>
            <a:off x="3214800" y="507204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ИЗМЕНЕНИЕ ОСТАТКОВ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средств на счетах по учету средств местного бюджета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7" name="CustomShape 7"/>
          <p:cNvSpPr/>
          <p:nvPr/>
        </p:nvSpPr>
        <p:spPr>
          <a:xfrm>
            <a:off x="6804360" y="2071800"/>
            <a:ext cx="1784880" cy="221364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Century Gothic"/>
                <a:ea typeface="DejaVu Sans"/>
              </a:rPr>
              <a:t>МУНИЦИПАЛЬНЫЙ ДОЛГ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 то есть совокупность долговых обязательств муниципального образования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8" name="CustomShape 8"/>
          <p:cNvSpPr/>
          <p:nvPr/>
        </p:nvSpPr>
        <p:spPr>
          <a:xfrm>
            <a:off x="2143080" y="250020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9"/>
          <p:cNvSpPr/>
          <p:nvPr/>
        </p:nvSpPr>
        <p:spPr>
          <a:xfrm>
            <a:off x="2143080" y="564372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10"/>
          <p:cNvSpPr/>
          <p:nvPr/>
        </p:nvSpPr>
        <p:spPr>
          <a:xfrm>
            <a:off x="2143080" y="414324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11"/>
          <p:cNvSpPr/>
          <p:nvPr/>
        </p:nvSpPr>
        <p:spPr>
          <a:xfrm rot="5400000">
            <a:off x="4332600" y="3026160"/>
            <a:ext cx="3194280" cy="85608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12"/>
          <p:cNvSpPr/>
          <p:nvPr/>
        </p:nvSpPr>
        <p:spPr>
          <a:xfrm>
            <a:off x="5643720" y="178596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13"/>
          <p:cNvSpPr/>
          <p:nvPr/>
        </p:nvSpPr>
        <p:spPr>
          <a:xfrm>
            <a:off x="5643720" y="478620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285840" y="142920"/>
            <a:ext cx="864288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Межбюджетные трансферты (безвозмездные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поступления)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142920" y="1143000"/>
            <a:ext cx="9000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 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142920" y="3214800"/>
            <a:ext cx="1999080" cy="22136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Формы межбюджетных трансфертов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7" name="CustomShape 4"/>
          <p:cNvSpPr/>
          <p:nvPr/>
        </p:nvSpPr>
        <p:spPr>
          <a:xfrm>
            <a:off x="2500200" y="1928880"/>
            <a:ext cx="59281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ДОТАЦИИ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8" name="CustomShape 5"/>
          <p:cNvSpPr/>
          <p:nvPr/>
        </p:nvSpPr>
        <p:spPr>
          <a:xfrm>
            <a:off x="2571840" y="3429000"/>
            <a:ext cx="5856840" cy="17848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СУБВЕНЦИИ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9" name="CustomShape 6"/>
          <p:cNvSpPr/>
          <p:nvPr/>
        </p:nvSpPr>
        <p:spPr>
          <a:xfrm>
            <a:off x="2643120" y="5286240"/>
            <a:ext cx="57139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СУБСИДИИ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РФ,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значения.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 rot="16526400">
            <a:off x="2261880" y="3998880"/>
            <a:ext cx="2751480" cy="3029760"/>
          </a:xfrm>
          <a:prstGeom prst="teardrop">
            <a:avLst>
              <a:gd name="adj" fmla="val 91010"/>
            </a:avLst>
          </a:prstGeom>
          <a:solidFill>
            <a:srgbClr val="037F35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2"/>
          <p:cNvSpPr/>
          <p:nvPr/>
        </p:nvSpPr>
        <p:spPr>
          <a:xfrm>
            <a:off x="0" y="0"/>
            <a:ext cx="914292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Расходы бюджета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142920" y="857160"/>
            <a:ext cx="885708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Расходы бюджета муниципального образования город Струнино – денежные средства, направляемые на финансовое обеспечение задач и функций государства и местного самоуправления.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>
          <a:xfrm>
            <a:off x="642960" y="2000160"/>
            <a:ext cx="2070720" cy="157068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perspectiveHeroicExtremeRigh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расходов по признакам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4" name="CustomShape 5"/>
          <p:cNvSpPr/>
          <p:nvPr/>
        </p:nvSpPr>
        <p:spPr>
          <a:xfrm rot="13757400">
            <a:off x="4946760" y="1454760"/>
            <a:ext cx="2751480" cy="3029760"/>
          </a:xfrm>
          <a:prstGeom prst="teardrop">
            <a:avLst>
              <a:gd name="adj" fmla="val 100000"/>
            </a:avLst>
          </a:prstGeom>
          <a:solidFill>
            <a:srgbClr val="037F35"/>
          </a:solidFill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6"/>
          <p:cNvSpPr/>
          <p:nvPr/>
        </p:nvSpPr>
        <p:spPr>
          <a:xfrm>
            <a:off x="4643280" y="2000160"/>
            <a:ext cx="278496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Ведомственная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к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)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6" name="CustomShape 7"/>
          <p:cNvSpPr/>
          <p:nvPr/>
        </p:nvSpPr>
        <p:spPr>
          <a:xfrm>
            <a:off x="2143080" y="4429080"/>
            <a:ext cx="2499120" cy="161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Функциональная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отражает направление средств бюджета на выполнение основных функций государства (раздел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–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подраздел – целевые статьи – виды расходов)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 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0" y="142920"/>
            <a:ext cx="911880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Понятия и типы расходных обязательств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142920" y="714240"/>
            <a:ext cx="885780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Расходные обязательства – </a:t>
            </a:r>
            <a:r>
              <a:rPr lang="ru-RU" sz="1200" b="1" strike="noStrike" spc="-1">
                <a:solidFill>
                  <a:srgbClr val="FFFF00"/>
                </a:solidFill>
                <a:latin typeface="Arial"/>
                <a:ea typeface="DejaVu Sans"/>
              </a:rPr>
              <a:t>это возникающие на основе закона, иного нормативного правового акта, договора или соглашения обязанности публично-правового образования или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действующего от его имени бюджетного учреждения предоставить физическому лицу или юридическому лицу, иному публично- правовому образованию средства из соответствующего бюджета.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9" name="CustomShape 3"/>
          <p:cNvSpPr/>
          <p:nvPr/>
        </p:nvSpPr>
        <p:spPr>
          <a:xfrm>
            <a:off x="2857320" y="1571760"/>
            <a:ext cx="2857320" cy="499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Расходные обязательства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0" name="CustomShape 4"/>
          <p:cNvSpPr/>
          <p:nvPr/>
        </p:nvSpPr>
        <p:spPr>
          <a:xfrm>
            <a:off x="214200" y="2571840"/>
            <a:ext cx="428580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</a:t>
            </a:r>
            <a:r>
              <a:rPr lang="ru-RU" sz="125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– возникающие на основе закона, иного нормативного правового акта публично – правового образования перед физическим или юридическим лицом, иным публично-правовым образованием, подлежащие исполнению в установленном соответствующим законом, иным нормативным правовым актом размере или имеющие установленный указанным законом, актом порядок его определения.</a:t>
            </a:r>
            <a:endParaRPr lang="ru-RU" sz="1250" b="0" strike="noStrike" spc="-1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>
          <a:xfrm>
            <a:off x="1080" y="5157360"/>
            <a:ext cx="9143640" cy="13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В целях надлежащего контроля за осуществлением расходных обязательств на органы государственной и муниципальной власти возложена обязанность по ведению реестра расходных обязательств.</a:t>
            </a:r>
            <a:endParaRPr lang="ru-RU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Реестр расходных обязательств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используемый при составлении проекта бюджета, свод (перечень) законов, иных нормативно правовых актов, муниципальных правовых актов, обуславливающих публичные нормативные обязательства и (или) правовые основания для иных расходных обязательств с указанием соответствующих положений (статей, частей, пунктов, подпунктов, абзацев) законов и иных нормативных правовых актов с оценкой объемов бюджетных ассигнований, необходимых для исполнения включенных в реестр обязательств.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>
          <a:xfrm>
            <a:off x="4786200" y="2500200"/>
            <a:ext cx="421452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 нормативные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публичные обязательства перед физическим лицом, подлежащие исполнению в денежной форме в установленном соответствующим законом, иным нормативным правовым актом размере или имеющие установленный порядок его индексации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3" name="CustomShape 7"/>
          <p:cNvSpPr/>
          <p:nvPr/>
        </p:nvSpPr>
        <p:spPr>
          <a:xfrm rot="3132600">
            <a:off x="5258520" y="215748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8"/>
          <p:cNvSpPr/>
          <p:nvPr/>
        </p:nvSpPr>
        <p:spPr>
          <a:xfrm rot="8479800">
            <a:off x="2907720" y="215172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1391760" y="0"/>
            <a:ext cx="60696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Понятие и функции налогов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357120" y="785880"/>
            <a:ext cx="857232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Налоги </a:t>
            </a: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обязательные платежи юридических и физических лиц в 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3071880" y="157176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8" name="CustomShape 4"/>
          <p:cNvSpPr/>
          <p:nvPr/>
        </p:nvSpPr>
        <p:spPr>
          <a:xfrm>
            <a:off x="3224160" y="172404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9" name="CustomShape 5"/>
          <p:cNvSpPr/>
          <p:nvPr/>
        </p:nvSpPr>
        <p:spPr>
          <a:xfrm>
            <a:off x="3376440" y="187632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10" name="CustomShape 6"/>
          <p:cNvSpPr/>
          <p:nvPr/>
        </p:nvSpPr>
        <p:spPr>
          <a:xfrm>
            <a:off x="61437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1" name="CustomShape 7"/>
          <p:cNvSpPr/>
          <p:nvPr/>
        </p:nvSpPr>
        <p:spPr>
          <a:xfrm>
            <a:off x="31431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2" name="CustomShape 8"/>
          <p:cNvSpPr/>
          <p:nvPr/>
        </p:nvSpPr>
        <p:spPr>
          <a:xfrm>
            <a:off x="14292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3" name="CustomShape 9"/>
          <p:cNvSpPr/>
          <p:nvPr/>
        </p:nvSpPr>
        <p:spPr>
          <a:xfrm>
            <a:off x="2952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4" name="CustomShape 10"/>
          <p:cNvSpPr/>
          <p:nvPr/>
        </p:nvSpPr>
        <p:spPr>
          <a:xfrm>
            <a:off x="4474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5" name="CustomShape 11"/>
          <p:cNvSpPr/>
          <p:nvPr/>
        </p:nvSpPr>
        <p:spPr>
          <a:xfrm>
            <a:off x="32958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6" name="CustomShape 12"/>
          <p:cNvSpPr/>
          <p:nvPr/>
        </p:nvSpPr>
        <p:spPr>
          <a:xfrm>
            <a:off x="34480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7" name="CustomShape 13"/>
          <p:cNvSpPr/>
          <p:nvPr/>
        </p:nvSpPr>
        <p:spPr>
          <a:xfrm>
            <a:off x="629604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8" name="CustomShape 14"/>
          <p:cNvSpPr/>
          <p:nvPr/>
        </p:nvSpPr>
        <p:spPr>
          <a:xfrm>
            <a:off x="644832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Рисунок 19"/>
          <p:cNvPicPr/>
          <p:nvPr/>
        </p:nvPicPr>
        <p:blipFill>
          <a:blip r:embed="rId2"/>
          <a:stretch/>
        </p:blipFill>
        <p:spPr>
          <a:xfrm>
            <a:off x="6500880" y="5786280"/>
            <a:ext cx="1141920" cy="856080"/>
          </a:xfrm>
          <a:prstGeom prst="rect">
            <a:avLst/>
          </a:prstGeom>
          <a:ln>
            <a:noFill/>
          </a:ln>
        </p:spPr>
      </p:pic>
      <p:sp>
        <p:nvSpPr>
          <p:cNvPr id="320" name="CustomShape 1"/>
          <p:cNvSpPr/>
          <p:nvPr/>
        </p:nvSpPr>
        <p:spPr>
          <a:xfrm>
            <a:off x="1211400" y="0"/>
            <a:ext cx="66164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Гражданин, его участие в бюджетном процессе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142920" y="3071880"/>
            <a:ext cx="264204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2928960" y="3071880"/>
            <a:ext cx="299916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323" name="Рисунок 6"/>
          <p:cNvPicPr/>
          <p:nvPr/>
        </p:nvPicPr>
        <p:blipFill>
          <a:blip r:embed="rId3"/>
          <a:stretch/>
        </p:blipFill>
        <p:spPr>
          <a:xfrm>
            <a:off x="2857320" y="3071880"/>
            <a:ext cx="2070720" cy="1999080"/>
          </a:xfrm>
          <a:prstGeom prst="rect">
            <a:avLst/>
          </a:prstGeom>
          <a:ln>
            <a:noFill/>
          </a:ln>
        </p:spPr>
      </p:pic>
      <p:sp>
        <p:nvSpPr>
          <p:cNvPr id="324" name="CustomShape 4"/>
          <p:cNvSpPr/>
          <p:nvPr/>
        </p:nvSpPr>
        <p:spPr>
          <a:xfrm>
            <a:off x="6143760" y="3071880"/>
            <a:ext cx="2713680" cy="2070720"/>
          </a:xfrm>
          <a:prstGeom prst="rect">
            <a:avLst/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получатель социальных гарантий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(расходная часть бюджета – образование, ЖКХ, социальные льготы и другие направления социальных гарантий)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2428920" y="1857240"/>
            <a:ext cx="107064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ЕНВД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6" name="CustomShape 6"/>
          <p:cNvSpPr/>
          <p:nvPr/>
        </p:nvSpPr>
        <p:spPr>
          <a:xfrm>
            <a:off x="142920" y="714240"/>
            <a:ext cx="1213200" cy="78480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НДФЛ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7" name="CustomShape 7"/>
          <p:cNvSpPr/>
          <p:nvPr/>
        </p:nvSpPr>
        <p:spPr>
          <a:xfrm>
            <a:off x="142920" y="1643040"/>
            <a:ext cx="107028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Госпошлина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8" name="CustomShape 8"/>
          <p:cNvSpPr/>
          <p:nvPr/>
        </p:nvSpPr>
        <p:spPr>
          <a:xfrm>
            <a:off x="1071360" y="2286000"/>
            <a:ext cx="1213200" cy="7131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Акцизы на ГСМ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9" name="CustomShape 9"/>
          <p:cNvSpPr/>
          <p:nvPr/>
        </p:nvSpPr>
        <p:spPr>
          <a:xfrm>
            <a:off x="1357200" y="928800"/>
            <a:ext cx="1356120" cy="9277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Прочие налоговые платежи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330" name="Рисунок 18"/>
          <p:cNvPicPr/>
          <p:nvPr/>
        </p:nvPicPr>
        <p:blipFill>
          <a:blip r:embed="rId4"/>
          <a:stretch/>
        </p:blipFill>
        <p:spPr>
          <a:xfrm>
            <a:off x="7715160" y="5286240"/>
            <a:ext cx="1165680" cy="874080"/>
          </a:xfrm>
          <a:prstGeom prst="rect">
            <a:avLst/>
          </a:prstGeom>
          <a:ln>
            <a:noFill/>
          </a:ln>
        </p:spPr>
      </p:pic>
      <p:sp>
        <p:nvSpPr>
          <p:cNvPr id="331" name="CustomShape 10"/>
          <p:cNvSpPr/>
          <p:nvPr/>
        </p:nvSpPr>
        <p:spPr>
          <a:xfrm>
            <a:off x="3286080" y="2714760"/>
            <a:ext cx="12848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направления бюджетной политики 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 2021 – 2023 годы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>
            <a:off x="357120" y="1071720"/>
            <a:ext cx="8429400" cy="1285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3"/>
          <p:cNvSpPr/>
          <p:nvPr/>
        </p:nvSpPr>
        <p:spPr>
          <a:xfrm>
            <a:off x="428760" y="1143000"/>
            <a:ext cx="828648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Основное требование к бюджетной политике</a:t>
            </a:r>
            <a:r>
              <a:rPr lang="ru-RU" sz="16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– гарантированное исполнение принятых расходных обязательств, сохранение долгосрочной сбалансированности доходов и расходов, формирование бюджетных расходов, исходя из приоритетов и планируемых результатов государственной политики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35" name="CustomShape 4"/>
          <p:cNvSpPr/>
          <p:nvPr/>
        </p:nvSpPr>
        <p:spPr>
          <a:xfrm>
            <a:off x="357120" y="2643120"/>
            <a:ext cx="8429400" cy="37857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CustomShape 5"/>
          <p:cNvSpPr/>
          <p:nvPr/>
        </p:nvSpPr>
        <p:spPr>
          <a:xfrm>
            <a:off x="571320" y="2643120"/>
            <a:ext cx="8143560" cy="3784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политики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на 2021 – 2023 годы: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исполнение всех действующих расходных обязательств;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оптимизация и повышение эффективности бюджетных расходов;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«увязки» бюджетных расходов с конкретными результатами в рамках муниципальных программ, развитие </a:t>
            </a:r>
            <a:r>
              <a:rPr lang="ru-RU" sz="18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программно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- целевых методов;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сбалансированность  бюджета города Струнино;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сохранение низкого уровня долговой нагрузки;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прозрачности и доступности бюджетной политики.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1195920" y="0"/>
            <a:ext cx="666252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Основы составления проекта бюджета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муниципального образования город Струнино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384360" y="2391840"/>
            <a:ext cx="2285640" cy="1714320"/>
          </a:xfrm>
          <a:prstGeom prst="ellipse">
            <a:avLst/>
          </a:prstGeom>
          <a:gradFill rotWithShape="0">
            <a:gsLst>
              <a:gs pos="0">
                <a:srgbClr val="000099"/>
              </a:gs>
              <a:gs pos="100000">
                <a:schemeClr val="accent1">
                  <a:lumMod val="50000"/>
                </a:schemeClr>
              </a:gs>
              <a:gs pos="100000">
                <a:srgbClr val="E109B8"/>
              </a:gs>
            </a:gsLst>
            <a:lin ang="5400000"/>
          </a:gradFill>
          <a:ln>
            <a:noFill/>
          </a:ln>
          <a:effectLst>
            <a:outerShdw blurRad="190500" dist="228593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r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Составление проекта бюджета муниципального образования г.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395640" y="220500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Прогноз социально – экономического развития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0" name="CustomShape 4"/>
          <p:cNvSpPr/>
          <p:nvPr/>
        </p:nvSpPr>
        <p:spPr>
          <a:xfrm>
            <a:off x="6804360" y="227016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и налоговой политики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3211920" y="4639680"/>
            <a:ext cx="2421000" cy="2016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Муниципальные программы муниципального образования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2" name="CustomShape 6"/>
          <p:cNvSpPr/>
          <p:nvPr/>
        </p:nvSpPr>
        <p:spPr>
          <a:xfrm>
            <a:off x="2339640" y="306900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CustomShape 7"/>
          <p:cNvSpPr/>
          <p:nvPr/>
        </p:nvSpPr>
        <p:spPr>
          <a:xfrm rot="10800000">
            <a:off x="6156720" y="3224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4" name="CustomShape 8"/>
          <p:cNvSpPr/>
          <p:nvPr/>
        </p:nvSpPr>
        <p:spPr>
          <a:xfrm rot="16200000">
            <a:off x="4170600" y="4358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1035360" y="116640"/>
            <a:ext cx="7171560" cy="5184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prst="cross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Бюджетная система Российской Федерации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>
            <a:off x="5143680" y="1785960"/>
            <a:ext cx="171432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6340320" y="3429000"/>
            <a:ext cx="14000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8" name="CustomShape 4"/>
          <p:cNvSpPr/>
          <p:nvPr/>
        </p:nvSpPr>
        <p:spPr>
          <a:xfrm>
            <a:off x="7057440" y="4429080"/>
            <a:ext cx="15390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9" name="CustomShape 5"/>
          <p:cNvSpPr/>
          <p:nvPr/>
        </p:nvSpPr>
        <p:spPr>
          <a:xfrm>
            <a:off x="7502400" y="5572080"/>
            <a:ext cx="15174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IV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grpSp>
        <p:nvGrpSpPr>
          <p:cNvPr id="350" name="Group 6"/>
          <p:cNvGrpSpPr/>
          <p:nvPr/>
        </p:nvGrpSpPr>
        <p:grpSpPr>
          <a:xfrm>
            <a:off x="285840" y="1000080"/>
            <a:ext cx="7286400" cy="5591160"/>
            <a:chOff x="285840" y="1000080"/>
            <a:chExt cx="7286400" cy="5591160"/>
          </a:xfrm>
        </p:grpSpPr>
        <p:sp>
          <p:nvSpPr>
            <p:cNvPr id="351" name="CustomShape 7"/>
            <p:cNvSpPr/>
            <p:nvPr/>
          </p:nvSpPr>
          <p:spPr>
            <a:xfrm>
              <a:off x="2442600" y="1000080"/>
              <a:ext cx="2972160" cy="2301840"/>
            </a:xfrm>
            <a:prstGeom prst="trapezoid">
              <a:avLst>
                <a:gd name="adj" fmla="val 64557"/>
              </a:avLst>
            </a:prstGeom>
            <a:solidFill>
              <a:schemeClr val="accent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Федеральный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 и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государственных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внебюджетных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2" name="CustomShape 8"/>
            <p:cNvSpPr/>
            <p:nvPr/>
          </p:nvSpPr>
          <p:spPr>
            <a:xfrm>
              <a:off x="1765800" y="3302280"/>
              <a:ext cx="4326480" cy="1048680"/>
            </a:xfrm>
            <a:prstGeom prst="trapezoid">
              <a:avLst>
                <a:gd name="adj" fmla="val 64557"/>
              </a:avLst>
            </a:prstGeom>
            <a:solidFill>
              <a:srgbClr val="FFFF00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субъектов РФ и бюджеты территориальных государственных внебюджетных 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3" name="CustomShape 9"/>
            <p:cNvSpPr/>
            <p:nvPr/>
          </p:nvSpPr>
          <p:spPr>
            <a:xfrm>
              <a:off x="943920" y="4351320"/>
              <a:ext cx="5969880" cy="1272600"/>
            </a:xfrm>
            <a:prstGeom prst="trapezoid">
              <a:avLst>
                <a:gd name="adj" fmla="val 64557"/>
              </a:avLst>
            </a:prstGeom>
            <a:solidFill>
              <a:srgbClr val="037F3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Местные бюджеты: бюджеты муниципальных районов, бюджеты городских округов, бюджеты внутригородских муниципальных образований городов федерального значения Москвы и Санкт-Петербурга значения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4" name="CustomShape 10"/>
            <p:cNvSpPr/>
            <p:nvPr/>
          </p:nvSpPr>
          <p:spPr>
            <a:xfrm>
              <a:off x="285840" y="5572080"/>
              <a:ext cx="7286400" cy="1019160"/>
            </a:xfrm>
            <a:prstGeom prst="trapezoid">
              <a:avLst>
                <a:gd name="adj" fmla="val 6455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3040" tIns="23040" rIns="23040" bIns="230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ru-RU" sz="18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городских и сельских поселений</a:t>
              </a:r>
              <a:endParaRPr lang="ru-RU" sz="1800" b="0" strike="noStrike" spc="-1">
                <a:latin typeface="Arial"/>
              </a:endParaRPr>
            </a:p>
          </p:txBody>
        </p:sp>
      </p:grpSp>
      <p:grpSp>
        <p:nvGrpSpPr>
          <p:cNvPr id="355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142920" y="642960"/>
            <a:ext cx="8857800" cy="737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4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  <a:endParaRPr lang="ru-RU" sz="14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0" y="0"/>
            <a:ext cx="9143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Бюджетный процесс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1714320" y="1643040"/>
            <a:ext cx="600048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Стадии бюджетного процесса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9" name="CustomShape 4"/>
          <p:cNvSpPr/>
          <p:nvPr/>
        </p:nvSpPr>
        <p:spPr>
          <a:xfrm>
            <a:off x="142920" y="235728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5"/>
          <p:cNvSpPr/>
          <p:nvPr/>
        </p:nvSpPr>
        <p:spPr>
          <a:xfrm>
            <a:off x="714240" y="242892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1. Разработка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1" name="CustomShape 6"/>
          <p:cNvSpPr/>
          <p:nvPr/>
        </p:nvSpPr>
        <p:spPr>
          <a:xfrm>
            <a:off x="142920" y="28573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7"/>
          <p:cNvSpPr/>
          <p:nvPr/>
        </p:nvSpPr>
        <p:spPr>
          <a:xfrm>
            <a:off x="714240" y="292896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2. Рассмотрение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3" name="CustomShape 8"/>
          <p:cNvSpPr/>
          <p:nvPr/>
        </p:nvSpPr>
        <p:spPr>
          <a:xfrm>
            <a:off x="142920" y="3357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9"/>
          <p:cNvSpPr/>
          <p:nvPr/>
        </p:nvSpPr>
        <p:spPr>
          <a:xfrm>
            <a:off x="714240" y="342900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3. Утверждение 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5" name="CustomShape 10"/>
          <p:cNvSpPr/>
          <p:nvPr/>
        </p:nvSpPr>
        <p:spPr>
          <a:xfrm>
            <a:off x="714240" y="392904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4. Исполнение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6" name="CustomShape 11"/>
          <p:cNvSpPr/>
          <p:nvPr/>
        </p:nvSpPr>
        <p:spPr>
          <a:xfrm>
            <a:off x="142920" y="385776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12"/>
          <p:cNvSpPr/>
          <p:nvPr/>
        </p:nvSpPr>
        <p:spPr>
          <a:xfrm>
            <a:off x="142920" y="4500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13"/>
          <p:cNvSpPr/>
          <p:nvPr/>
        </p:nvSpPr>
        <p:spPr>
          <a:xfrm>
            <a:off x="714240" y="4429080"/>
            <a:ext cx="8072280" cy="57132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5. Составление и утверждение отчета об  исполнении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2"/>
          <p:cNvPicPr/>
          <p:nvPr/>
        </p:nvPicPr>
        <p:blipFill>
          <a:blip r:embed="rId2"/>
          <a:stretch/>
        </p:blipFill>
        <p:spPr>
          <a:xfrm>
            <a:off x="739080" y="403920"/>
            <a:ext cx="7910640" cy="606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Структура доходов бюджета муниципального 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Образования г. Струнино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370" name="Диаграмма 3"/>
          <p:cNvGraphicFramePr/>
          <p:nvPr>
            <p:extLst>
              <p:ext uri="{D42A27DB-BD31-4B8C-83A1-F6EECF244321}">
                <p14:modId xmlns:p14="http://schemas.microsoft.com/office/powerpoint/2010/main" val="2405595167"/>
              </p:ext>
            </p:extLst>
          </p:nvPr>
        </p:nvGraphicFramePr>
        <p:xfrm>
          <a:off x="285840" y="928800"/>
          <a:ext cx="8429400" cy="458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1" name="CustomShape 2"/>
          <p:cNvSpPr/>
          <p:nvPr/>
        </p:nvSpPr>
        <p:spPr>
          <a:xfrm>
            <a:off x="1691640" y="5517360"/>
            <a:ext cx="561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Налоговые доходы 50 109,6 тыс. руб. 21,1 %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2" name="CustomShape 3"/>
          <p:cNvSpPr/>
          <p:nvPr/>
        </p:nvSpPr>
        <p:spPr>
          <a:xfrm>
            <a:off x="1907640" y="5625360"/>
            <a:ext cx="143640" cy="15300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4"/>
          <p:cNvSpPr/>
          <p:nvPr/>
        </p:nvSpPr>
        <p:spPr>
          <a:xfrm>
            <a:off x="1547640" y="5810040"/>
            <a:ext cx="612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Неналоговые доходы 15 806,7 тыс. руб. 6,6 %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74" name="CustomShape 5"/>
          <p:cNvSpPr/>
          <p:nvPr/>
        </p:nvSpPr>
        <p:spPr>
          <a:xfrm>
            <a:off x="1907640" y="5925240"/>
            <a:ext cx="143640" cy="1378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6"/>
          <p:cNvSpPr/>
          <p:nvPr/>
        </p:nvSpPr>
        <p:spPr>
          <a:xfrm>
            <a:off x="1884960" y="6165360"/>
            <a:ext cx="648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Безвозмездные поступления 172 367,1 тыс. руб. 72,3 %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6" name="CustomShape 7"/>
          <p:cNvSpPr/>
          <p:nvPr/>
        </p:nvSpPr>
        <p:spPr>
          <a:xfrm>
            <a:off x="1907640" y="6275880"/>
            <a:ext cx="143640" cy="162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Налоговые доходы 50 109,тыс. руб. 21,1 %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3270956897"/>
              </p:ext>
            </p:extLst>
          </p:nvPr>
        </p:nvGraphicFramePr>
        <p:xfrm>
          <a:off x="1523999" y="1397000"/>
          <a:ext cx="6101751" cy="478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82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Неналоговые доходы 15 806,7 тыс. руб. 6,6 %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3862645021"/>
              </p:ext>
            </p:extLst>
          </p:nvPr>
        </p:nvGraphicFramePr>
        <p:xfrm>
          <a:off x="1285335" y="1164565"/>
          <a:ext cx="6308785" cy="427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1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поступления 172 367,1 тыс. руб. 72,3 %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10611275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6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0" y="0"/>
            <a:ext cx="91429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Показатели социально-экономического развития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муниципального образования город Струнино на 2021 год.</a:t>
            </a:r>
            <a:endParaRPr lang="ru-RU" sz="2000" b="0" strike="noStrike" spc="-1">
              <a:latin typeface="Arial"/>
            </a:endParaRPr>
          </a:p>
        </p:txBody>
      </p:sp>
      <p:pic>
        <p:nvPicPr>
          <p:cNvPr id="384" name="Рисунок 3"/>
          <p:cNvPicPr/>
          <p:nvPr/>
        </p:nvPicPr>
        <p:blipFill>
          <a:blip r:embed="rId2"/>
          <a:stretch/>
        </p:blipFill>
        <p:spPr>
          <a:xfrm>
            <a:off x="357120" y="128592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5" name="Рисунок 4"/>
          <p:cNvPicPr/>
          <p:nvPr/>
        </p:nvPicPr>
        <p:blipFill>
          <a:blip r:embed="rId3"/>
          <a:stretch/>
        </p:blipFill>
        <p:spPr>
          <a:xfrm>
            <a:off x="357120" y="342900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6" name="Рисунок 5"/>
          <p:cNvPicPr/>
          <p:nvPr/>
        </p:nvPicPr>
        <p:blipFill>
          <a:blip r:embed="rId4"/>
          <a:stretch/>
        </p:blipFill>
        <p:spPr>
          <a:xfrm>
            <a:off x="6643800" y="157176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7" name="Рисунок 6"/>
          <p:cNvPicPr/>
          <p:nvPr/>
        </p:nvPicPr>
        <p:blipFill>
          <a:blip r:embed="rId5"/>
          <a:stretch/>
        </p:blipFill>
        <p:spPr>
          <a:xfrm>
            <a:off x="6786720" y="4714920"/>
            <a:ext cx="1856160" cy="1499040"/>
          </a:xfrm>
          <a:prstGeom prst="rect">
            <a:avLst/>
          </a:prstGeom>
          <a:ln>
            <a:noFill/>
          </a:ln>
        </p:spPr>
      </p:pic>
      <p:sp>
        <p:nvSpPr>
          <p:cNvPr id="388" name="CustomShape 2"/>
          <p:cNvSpPr/>
          <p:nvPr/>
        </p:nvSpPr>
        <p:spPr>
          <a:xfrm>
            <a:off x="2428920" y="1571760"/>
            <a:ext cx="22849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105,4 индекс потребительских цен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89" name="CustomShape 3"/>
          <p:cNvSpPr/>
          <p:nvPr/>
        </p:nvSpPr>
        <p:spPr>
          <a:xfrm>
            <a:off x="3643200" y="2357280"/>
            <a:ext cx="264204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4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12 180 руб. –</a:t>
            </a:r>
            <a:endParaRPr lang="ru-RU" sz="14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4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прожиточный минимум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90" name="CustomShape 4"/>
          <p:cNvSpPr/>
          <p:nvPr/>
        </p:nvSpPr>
        <p:spPr>
          <a:xfrm>
            <a:off x="2214720" y="3571920"/>
            <a:ext cx="4142160" cy="8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35 768 руб</a:t>
            </a: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. – </a:t>
            </a:r>
            <a:r>
              <a:rPr lang="ru-RU" sz="12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среднемесячная номинальная начисленная заработная плата работников организаций (без учета субъектов малого предпринимательства) заработная плата.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391" name="CustomShape 5"/>
          <p:cNvSpPr/>
          <p:nvPr/>
        </p:nvSpPr>
        <p:spPr>
          <a:xfrm>
            <a:off x="2643120" y="5072040"/>
            <a:ext cx="392796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164 – число субъектов малого  предпринимательства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0" y="0"/>
            <a:ext cx="91429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параметры бюджета 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город Струнино на 2021 год.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93" name="CustomShape 2"/>
          <p:cNvSpPr/>
          <p:nvPr/>
        </p:nvSpPr>
        <p:spPr>
          <a:xfrm rot="5400000">
            <a:off x="929520" y="71280"/>
            <a:ext cx="927720" cy="249912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50 109,6тыс. руб.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>
          <a:xfrm rot="5400000">
            <a:off x="3894480" y="34560"/>
            <a:ext cx="927720" cy="25707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15 806,7 тыс. руб.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95" name="CustomShape 4"/>
          <p:cNvSpPr/>
          <p:nvPr/>
        </p:nvSpPr>
        <p:spPr>
          <a:xfrm rot="5400000">
            <a:off x="6966000" y="-34920"/>
            <a:ext cx="999000" cy="27849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Безвозмездные поступления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172 367,1 тыс. руб.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96" name="CustomShape 5"/>
          <p:cNvSpPr/>
          <p:nvPr/>
        </p:nvSpPr>
        <p:spPr>
          <a:xfrm>
            <a:off x="285840" y="2071800"/>
            <a:ext cx="8571600" cy="284760"/>
          </a:xfrm>
          <a:prstGeom prst="roundRect">
            <a:avLst>
              <a:gd name="adj" fmla="val 16667"/>
            </a:avLst>
          </a:prstGeom>
          <a:solidFill>
            <a:srgbClr val="037F35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Доходы бюджета 238 283,4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97" name="CustomShape 6"/>
          <p:cNvSpPr/>
          <p:nvPr/>
        </p:nvSpPr>
        <p:spPr>
          <a:xfrm>
            <a:off x="21420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в расчете на 1 человека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18 468,72</a:t>
            </a:r>
            <a:b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</a:b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398" name="CustomShape 7"/>
          <p:cNvSpPr/>
          <p:nvPr/>
        </p:nvSpPr>
        <p:spPr>
          <a:xfrm>
            <a:off x="614376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в расчете на 1 человека 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18 468,72</a:t>
            </a:r>
            <a:b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</a:b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9" name="CustomShape 8"/>
          <p:cNvSpPr/>
          <p:nvPr/>
        </p:nvSpPr>
        <p:spPr>
          <a:xfrm>
            <a:off x="3643200" y="2571840"/>
            <a:ext cx="1641960" cy="10706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  <a:softEdge rad="317500"/>
          </a:effectLst>
          <a:scene3d>
            <a:camera prst="orthographicFron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00" name="CustomShape 9"/>
          <p:cNvSpPr/>
          <p:nvPr/>
        </p:nvSpPr>
        <p:spPr>
          <a:xfrm>
            <a:off x="3434400" y="4285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Культура и кинематография </a:t>
            </a:r>
            <a:r>
              <a:t/>
            </a:r>
            <a:br/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25 110,2тыс. руб.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01" name="CustomShape 10"/>
          <p:cNvSpPr/>
          <p:nvPr/>
        </p:nvSpPr>
        <p:spPr>
          <a:xfrm>
            <a:off x="285840" y="3929040"/>
            <a:ext cx="8571600" cy="4276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37F35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Расходы бюджета 238 283,4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02" name="CustomShape 11"/>
          <p:cNvSpPr/>
          <p:nvPr/>
        </p:nvSpPr>
        <p:spPr>
          <a:xfrm>
            <a:off x="634320" y="558936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Физическая культура и спорт</a:t>
            </a:r>
            <a:r>
              <a:t/>
            </a:r>
            <a:br/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55 599,11 тыс. руб.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03" name="CustomShape 12"/>
          <p:cNvSpPr/>
          <p:nvPr/>
        </p:nvSpPr>
        <p:spPr>
          <a:xfrm>
            <a:off x="6444360" y="43092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Жилищно-коммунальное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хозяйство</a:t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119 821,69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4" name="CustomShape 13"/>
          <p:cNvSpPr/>
          <p:nvPr/>
        </p:nvSpPr>
        <p:spPr>
          <a:xfrm>
            <a:off x="3104640" y="5869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экономика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/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13 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993,1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5" name="CustomShape 14"/>
          <p:cNvSpPr/>
          <p:nvPr/>
        </p:nvSpPr>
        <p:spPr>
          <a:xfrm>
            <a:off x="296280" y="4309200"/>
            <a:ext cx="2570760" cy="999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Национальная безопасность и правоохранительная деятельность  867,1 тыс. руб.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06" name="CustomShape 15"/>
          <p:cNvSpPr/>
          <p:nvPr/>
        </p:nvSpPr>
        <p:spPr>
          <a:xfrm>
            <a:off x="6215040" y="6072120"/>
            <a:ext cx="264204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Прочие расходы </a:t>
            </a:r>
            <a:r>
              <a:t/>
            </a:r>
            <a:br/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21 757,8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тыс. руб.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07" name="CustomShape 16"/>
          <p:cNvSpPr/>
          <p:nvPr/>
        </p:nvSpPr>
        <p:spPr>
          <a:xfrm>
            <a:off x="4597200" y="50130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Социальная политика </a:t>
            </a:r>
            <a:r>
              <a:t/>
            </a:r>
            <a:br/>
            <a:r>
              <a:rPr lang="ru-RU" sz="1200" b="1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1 134,4 тыс. руб.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1"/>
          <p:cNvSpPr/>
          <p:nvPr/>
        </p:nvSpPr>
        <p:spPr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 бюджету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2021-2023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503" name="Table 2"/>
          <p:cNvGraphicFramePr/>
          <p:nvPr>
            <p:extLst>
              <p:ext uri="{D42A27DB-BD31-4B8C-83A1-F6EECF244321}">
                <p14:modId xmlns:p14="http://schemas.microsoft.com/office/powerpoint/2010/main" val="3809686304"/>
              </p:ext>
            </p:extLst>
          </p:nvPr>
        </p:nvGraphicFramePr>
        <p:xfrm>
          <a:off x="125640" y="1052640"/>
          <a:ext cx="8856720" cy="5049360"/>
        </p:xfrm>
        <a:graphic>
          <a:graphicData uri="http://schemas.openxmlformats.org/drawingml/2006/table">
            <a:tbl>
              <a:tblPr/>
              <a:tblGrid>
                <a:gridCol w="504000"/>
                <a:gridCol w="4492866"/>
                <a:gridCol w="1026367"/>
                <a:gridCol w="933062"/>
                <a:gridCol w="933061"/>
                <a:gridCol w="967364"/>
              </a:tblGrid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2021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Среднегодовая численность постоянного населения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тыс.чел.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7030A0"/>
                          </a:solidFill>
                          <a:latin typeface="Century Gothic"/>
                          <a:ea typeface="DejaVu Sans"/>
                        </a:rPr>
                        <a:t>12,902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Century Gothic"/>
                          <a:ea typeface="DejaVu Sans"/>
                        </a:rPr>
                        <a:t>12,902</a:t>
                      </a:r>
                      <a:endParaRPr lang="ru-RU" sz="1200" b="0" strike="noStrike" spc="-1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Century Gothic"/>
                          <a:ea typeface="DejaVu Sans"/>
                        </a:rPr>
                        <a:t>12,902</a:t>
                      </a:r>
                      <a:endParaRPr lang="ru-RU" sz="1200" b="0" strike="noStrike" spc="-1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Число субъектов малого предпринимательства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Единиц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164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164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164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доходов бюджета муниципального образования г. Струнино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18 468,7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11 034,0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18 612,3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доходов бюджета муниципального образования г. Струнино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238 283,4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142 360,6 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240 136,5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18 468,7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11 034,0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18 612,3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Струнино, всего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238 283,4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142 360,6 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240 136,5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4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на жилищно-коммунальное хозяйство в расчете на 1 жителя.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9 287,1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6 194,2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13 522,3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8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на 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119 821,69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79 916,96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174 464,60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9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город Струнино на содержание работников ОМС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</a:t>
                      </a:r>
                      <a:r>
                        <a:rPr lang="ru-RU" sz="1100" b="0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. руб</a:t>
                      </a:r>
                      <a:r>
                        <a:rPr lang="ru-RU" sz="11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.</a:t>
                      </a:r>
                      <a:endParaRPr lang="ru-RU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</a:t>
                      </a:r>
                      <a:r>
                        <a:rPr lang="ru-RU" sz="1200" b="0" strike="noStrike" spc="-1" baseline="0" dirty="0" smtClean="0">
                          <a:solidFill>
                            <a:srgbClr val="7030A0"/>
                          </a:solidFill>
                          <a:latin typeface="Arial"/>
                        </a:rPr>
                        <a:t> 178,0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4 186,7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4 066,2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4" name="Table 1"/>
          <p:cNvGraphicFramePr/>
          <p:nvPr>
            <p:extLst>
              <p:ext uri="{D42A27DB-BD31-4B8C-83A1-F6EECF244321}">
                <p14:modId xmlns:p14="http://schemas.microsoft.com/office/powerpoint/2010/main" val="1811249521"/>
              </p:ext>
            </p:extLst>
          </p:nvPr>
        </p:nvGraphicFramePr>
        <p:xfrm>
          <a:off x="161640" y="1340640"/>
          <a:ext cx="8874000" cy="5459400"/>
        </p:xfrm>
        <a:graphic>
          <a:graphicData uri="http://schemas.openxmlformats.org/drawingml/2006/table">
            <a:tbl>
              <a:tblPr/>
              <a:tblGrid>
                <a:gridCol w="456120"/>
                <a:gridCol w="3983400"/>
                <a:gridCol w="1130760"/>
                <a:gridCol w="857520"/>
                <a:gridCol w="1080323"/>
                <a:gridCol w="1365877"/>
              </a:tblGrid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2021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2023</a:t>
                      </a:r>
                      <a:b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</a:b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1 946,2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1 810,3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1 754,1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25 110,2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23 356,1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22 631,0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 социальную политику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87,9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78,2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78,2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социальную политику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1 134,4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1 008,5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1 008,5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4 309,3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705,4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847,2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55 599,1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9 100,9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10 931,0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культуры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32312,7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32312,7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32312,7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физической культуры и спорта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17683,0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17683,0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17683,0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18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Сведения о муниципальных программах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</a:t>
                      </a: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230 302,87</a:t>
                      </a:r>
                      <a:endParaRPr lang="ru-RU" sz="10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136 062,67</a:t>
                      </a:r>
                      <a:endParaRPr lang="ru-RU" sz="10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233 942,67</a:t>
                      </a:r>
                      <a:endParaRPr lang="ru-RU" sz="10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5" name="CustomShape 2"/>
          <p:cNvSpPr/>
          <p:nvPr/>
        </p:nvSpPr>
        <p:spPr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бюджету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2021-2023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годы.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>
          <a:xfrm>
            <a:off x="1346040" y="-9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7" name="Table 2"/>
          <p:cNvGraphicFramePr/>
          <p:nvPr>
            <p:extLst>
              <p:ext uri="{D42A27DB-BD31-4B8C-83A1-F6EECF244321}">
                <p14:modId xmlns:p14="http://schemas.microsoft.com/office/powerpoint/2010/main" val="3397891416"/>
              </p:ext>
            </p:extLst>
          </p:nvPr>
        </p:nvGraphicFramePr>
        <p:xfrm>
          <a:off x="107640" y="692640"/>
          <a:ext cx="8784720" cy="5630760"/>
        </p:xfrm>
        <a:graphic>
          <a:graphicData uri="http://schemas.openxmlformats.org/drawingml/2006/table">
            <a:tbl>
              <a:tblPr/>
              <a:tblGrid>
                <a:gridCol w="5315040"/>
                <a:gridCol w="1181160"/>
                <a:gridCol w="1107000"/>
                <a:gridCol w="1181520"/>
              </a:tblGrid>
              <a:tr h="65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2021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муниципальной службы в муниципальном образовании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826,7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846,7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596,7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«Пожарная безопасность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280,37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80,3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80,3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0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«Осуществление комплекса мероприятий по оказанию услуг в сфере деятельности МУ «УЖН» города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19321,5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17735,24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18679,3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6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«Формирование комфортной городской среды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5927,5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6073,6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6073,6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5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64323,1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20606,2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164418,7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«Капитальный ремонт многоквартирных домов»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837,0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837,0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837,0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1016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«Содержание муниципального имущества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1447,5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1350,0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«Внешнее благоустройство и совершенствование архитектурно-художественного облика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4410,0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451,86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1320,0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9" name="Table 2"/>
          <p:cNvGraphicFramePr/>
          <p:nvPr>
            <p:extLst>
              <p:ext uri="{D42A27DB-BD31-4B8C-83A1-F6EECF244321}">
                <p14:modId xmlns:p14="http://schemas.microsoft.com/office/powerpoint/2010/main" val="1492378279"/>
              </p:ext>
            </p:extLst>
          </p:nvPr>
        </p:nvGraphicFramePr>
        <p:xfrm>
          <a:off x="107640" y="1124640"/>
          <a:ext cx="8856720" cy="5147280"/>
        </p:xfrm>
        <a:graphic>
          <a:graphicData uri="http://schemas.openxmlformats.org/drawingml/2006/table">
            <a:tbl>
              <a:tblPr/>
              <a:tblGrid>
                <a:gridCol w="5468040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2021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культуры, молодежной и семейной политики в муниципальном образовании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11452,4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9939,1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10983,5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и модернизация материально-технической базы учреждений культуры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11059,9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11093,0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9323,5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жильем молодых семей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299,2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299,2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299,2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физической культуры и спорта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55599,1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9100,9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10931,1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48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«Комплексное развитие транспортной инфраструктуры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8349,6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8704,5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8877,8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«Комплексные меры профилактики правонарушений в муниципальном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«Оформление права собственности на муниципальное имущество 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697680" y="548640"/>
            <a:ext cx="7747560" cy="2087280"/>
          </a:xfrm>
          <a:prstGeom prst="roundRect">
            <a:avLst>
              <a:gd name="adj" fmla="val 16667"/>
            </a:avLst>
          </a:prstGeom>
          <a:blipFill rotWithShape="0">
            <a:blip r:embed="rId2">
              <a:alphaModFix amt="34000"/>
            </a:blip>
            <a:stretch>
              <a:fillRect/>
            </a:stretch>
          </a:blip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«БЮДЖЕТ </a:t>
            </a:r>
            <a:endParaRPr lang="ru-RU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ДЛЯ ГРАЖДАН»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827640" y="3285000"/>
            <a:ext cx="7617600" cy="22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161A32"/>
                </a:solidFill>
                <a:latin typeface="Times New Roman"/>
                <a:ea typeface="DejaVu Sans"/>
              </a:rPr>
              <a:t>ЦЕЛЬ: ПРЕДОСТАВЛЕНИЕ ГРАЖДАНАМ АКТУАЛЬНОЙ ИНФОРМАЦИИ О БЮДЖЕТЕ В ОБЪЕКТИВНОЙ, ЗАСЛУЖИВАЮЩЕЙ ДОВЕРИЯ, ДОСТУПНОЙ ДЛЯ ПОНИМАНИЯ ФОРМЕ.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11" name="Table 2"/>
          <p:cNvGraphicFramePr/>
          <p:nvPr>
            <p:extLst>
              <p:ext uri="{D42A27DB-BD31-4B8C-83A1-F6EECF244321}">
                <p14:modId xmlns:p14="http://schemas.microsoft.com/office/powerpoint/2010/main" val="3031521553"/>
              </p:ext>
            </p:extLst>
          </p:nvPr>
        </p:nvGraphicFramePr>
        <p:xfrm>
          <a:off x="107640" y="867960"/>
          <a:ext cx="8856720" cy="5488560"/>
        </p:xfrm>
        <a:graphic>
          <a:graphicData uri="http://schemas.openxmlformats.org/drawingml/2006/table">
            <a:tbl>
              <a:tblPr/>
              <a:tblGrid>
                <a:gridCol w="5468040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2021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оценки муниципального имущества  муниципального образования город Струнино и оценки аренды муниципального имущества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кадастровых работ, кадастрового учета и оценки земельных участков, находящихся в  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«Использование и охрана земель на территории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«Энергосбережение и повышение энергоэффективности в муниципальном образовании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42368,8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50133,0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«Противодействие терроризму и экстремизму в  муниципальном образовании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128,2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доступным и комфортным жильем населения города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3500,0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6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 «Модернизация объектов коммунальной инфраструктуры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CustomShape 1"/>
          <p:cNvSpPr/>
          <p:nvPr/>
        </p:nvSpPr>
        <p:spPr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3" name="CustomShape 2"/>
          <p:cNvSpPr/>
          <p:nvPr/>
        </p:nvSpPr>
        <p:spPr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высококвалифицированного кадрового состава муниципальной службы, обеспечивающего эффективность муниципального управления в муниципальном образовании город Струнино и высокое качество муниципальных услуг;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организационного, информационного и ресурсного обеспечения муниципальной службы;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благоприятных организационных финансовых и материальных условий для муниципальных служащих администрации города 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управления муниципальной службой в муниципальном образовании город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14" name="CustomShape 3"/>
          <p:cNvSpPr/>
          <p:nvPr/>
        </p:nvSpPr>
        <p:spPr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и реализация программ обучения муниципальных служащих муниципального образования город Струнино как основы их профессионального и должностного роста;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условий по повышению квалификации муниципальных служащих: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потребности в обучении;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-в целях оповещения граждан размещение в средствах массовой информации и на официальном сайте НПА;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-применение антикоррупционных механизмов на муниципальной службе;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правовой основы муниципальной службы;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организационных и правовых механизмов профессиональной деятельности муниципальных служащих в целях повышения качества муниципальных услуг в муниципальном образовании город Струнино;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механизмов работы с кадрами.</a:t>
            </a:r>
            <a:r>
              <a:t/>
            </a:r>
            <a:br/>
            <a:endParaRPr lang="ru-RU" sz="1050" b="0" strike="noStrike" spc="-1">
              <a:latin typeface="Arial"/>
            </a:endParaRPr>
          </a:p>
        </p:txBody>
      </p:sp>
      <p:sp>
        <p:nvSpPr>
          <p:cNvPr id="515" name="CustomShape 4"/>
          <p:cNvSpPr/>
          <p:nvPr/>
        </p:nvSpPr>
        <p:spPr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6" name="CustomShape 5"/>
          <p:cNvSpPr/>
          <p:nvPr/>
        </p:nvSpPr>
        <p:spPr>
          <a:xfrm>
            <a:off x="18900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год-826,7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год-846,7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год-596,7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17" name="CustomShape 6"/>
          <p:cNvSpPr/>
          <p:nvPr/>
        </p:nvSpPr>
        <p:spPr>
          <a:xfrm>
            <a:off x="-108360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муниципальной службы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CustomShape 1"/>
          <p:cNvSpPr/>
          <p:nvPr/>
        </p:nvSpPr>
        <p:spPr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9" name="CustomShape 2"/>
          <p:cNvSpPr/>
          <p:nvPr/>
        </p:nvSpPr>
        <p:spPr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постоянной готовности сил и средств гражданской обороны;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-предупреждение возникновения и развития  чрезвычайных ситуаций;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угроз возникновения пожаров;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размеров ущерба и потерь от пожаров;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чрезвычайных ситуаций, вызванных пожарами;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безопасности граждан и их собственности от пожаров.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20" name="CustomShape 3"/>
          <p:cNvSpPr/>
          <p:nvPr/>
        </p:nvSpPr>
        <p:spPr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обустройство, содержание и ремонт источников противопожарного водоснабжения, подъездных путей к ним;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обучение населения муниципального образования в области пожарной безопасности;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устройство и содержание в исправном состоянии защитных полос  между населённым пунктом и лесными массивами;</a:t>
            </a:r>
            <a:endParaRPr lang="ru-RU" sz="105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укрепление материально-технической базы добровольных пожарных обществ.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50" b="0" strike="noStrike" spc="-1">
              <a:latin typeface="Arial"/>
            </a:endParaRPr>
          </a:p>
        </p:txBody>
      </p:sp>
      <p:sp>
        <p:nvSpPr>
          <p:cNvPr id="521" name="CustomShape 4"/>
          <p:cNvSpPr/>
          <p:nvPr/>
        </p:nvSpPr>
        <p:spPr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2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280,37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год- 80,3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год-80,3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23" name="CustomShape 6"/>
          <p:cNvSpPr/>
          <p:nvPr/>
        </p:nvSpPr>
        <p:spPr>
          <a:xfrm>
            <a:off x="-108360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«Пожарная безопасность  муниципального образования город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CustomShape 1"/>
          <p:cNvSpPr/>
          <p:nvPr/>
        </p:nvSpPr>
        <p:spPr>
          <a:xfrm>
            <a:off x="9061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5" name="CustomShape 2"/>
          <p:cNvSpPr/>
          <p:nvPr/>
        </p:nvSpPr>
        <p:spPr>
          <a:xfrm>
            <a:off x="185760" y="2515320"/>
            <a:ext cx="4032000" cy="309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качества муниципальных услуг в сфере обслуживания населения;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экономической эффективности оказания услуг;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Совершенствование хозяйственного обеспечения МУ «УЖН»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26" name="CustomShape 3"/>
          <p:cNvSpPr/>
          <p:nvPr/>
        </p:nvSpPr>
        <p:spPr>
          <a:xfrm>
            <a:off x="4644000" y="2515320"/>
            <a:ext cx="4320000" cy="309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единой политики в сфере: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Предоставление муниципальных услуг, обращение граждан и выдачи документов;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Хозяйственного обеспечения;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Транспортного обслуживания;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Сохранение в надлежащем состоянии административных зданий и сооружений.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27" name="CustomShape 4"/>
          <p:cNvSpPr/>
          <p:nvPr/>
        </p:nvSpPr>
        <p:spPr>
          <a:xfrm>
            <a:off x="562968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год-19321,5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год-17735,24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год-18679,3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29" name="CustomShape 6"/>
          <p:cNvSpPr/>
          <p:nvPr/>
        </p:nvSpPr>
        <p:spPr>
          <a:xfrm>
            <a:off x="-108360" y="0"/>
            <a:ext cx="9380160" cy="7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«Осуществление комплекса мероприятий по оказанию услуг в сфере деятельности МН «УЖН» г. Струнино»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CustomShape 1"/>
          <p:cNvSpPr/>
          <p:nvPr/>
        </p:nvSpPr>
        <p:spPr>
          <a:xfrm>
            <a:off x="90612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1" name="CustomShape 2"/>
          <p:cNvSpPr/>
          <p:nvPr/>
        </p:nvSpPr>
        <p:spPr>
          <a:xfrm>
            <a:off x="179640" y="222732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благоустройства на территории муниципального образования город Струнино.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2" name="CustomShape 3"/>
          <p:cNvSpPr/>
          <p:nvPr/>
        </p:nvSpPr>
        <p:spPr>
          <a:xfrm>
            <a:off x="4604040" y="2271960"/>
            <a:ext cx="4320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Повышение уровня благоустройства города; 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вовлеченности граждан, организаций в реализацию мероприятий по благоустройству территорий муниципального образования;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дворовых территорий муниципального образования город Струнино;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наиболее посещаемых муниципальных территорий общего пользования.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33" name="CustomShape 4"/>
          <p:cNvSpPr/>
          <p:nvPr/>
        </p:nvSpPr>
        <p:spPr>
          <a:xfrm>
            <a:off x="562968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год-5927,5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год-6073,6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год-6073,6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35" name="CustomShape 6"/>
          <p:cNvSpPr/>
          <p:nvPr/>
        </p:nvSpPr>
        <p:spPr>
          <a:xfrm>
            <a:off x="-108360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 программа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«Формирование комфортной городской среды муниципального образования город Струнино»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CustomShape 1"/>
          <p:cNvSpPr/>
          <p:nvPr/>
        </p:nvSpPr>
        <p:spPr>
          <a:xfrm>
            <a:off x="93456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7" name="CustomShape 2"/>
          <p:cNvSpPr/>
          <p:nvPr/>
        </p:nvSpPr>
        <p:spPr>
          <a:xfrm>
            <a:off x="156600" y="2493000"/>
            <a:ext cx="4032000" cy="266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сохранности многоквартирных домов и улучшение комфортности проживания в них граждан.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8" name="CustomShape 3"/>
          <p:cNvSpPr/>
          <p:nvPr/>
        </p:nvSpPr>
        <p:spPr>
          <a:xfrm>
            <a:off x="4636080" y="2471400"/>
            <a:ext cx="4320000" cy="266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приведение состояния многоквартирных домов в   соответствие с требованиями нормативно - технических документов;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улучшение качества предоставления жилищно-коммунальных услуг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9" name="CustomShape 4"/>
          <p:cNvSpPr/>
          <p:nvPr/>
        </p:nvSpPr>
        <p:spPr>
          <a:xfrm>
            <a:off x="565848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0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год-837,0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год-837,0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год-837,0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 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41" name="CustomShape 6"/>
          <p:cNvSpPr/>
          <p:nvPr/>
        </p:nvSpPr>
        <p:spPr>
          <a:xfrm>
            <a:off x="0" y="0"/>
            <a:ext cx="91080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«Капитальный ремонт многоквартирных домов муниципального образования город Струнино»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3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Финансовое и организационное обеспечение переселения граждан из многоквартирных домов, признанных аварийными и подлежащими сносу или реконструкции в связи с физическим износом в процессе их эксплуатации.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4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безопасных и благоприятных условий проживания граждан на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-переселение граждан из жилых помещений, находящихся в аварийных многоквартирных домах, в благоустроенные жилые помещения в возможно сжатые сроки;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(реконструкция) аварийных жилых домов;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освободившихся земельных участков после сноса аварийных многоквартирных домов участниками программы под строительство новых объектов недвижимости по итогам реализации программы;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жилищного строительства.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5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6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год-64323,1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год-20606,2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год-164418,7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47" name="CustomShape 6"/>
          <p:cNvSpPr/>
          <p:nvPr/>
        </p:nvSpPr>
        <p:spPr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CustomShape 1"/>
          <p:cNvSpPr/>
          <p:nvPr/>
        </p:nvSpPr>
        <p:spPr>
          <a:xfrm>
            <a:off x="1014840" y="206100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9" name="CustomShape 2"/>
          <p:cNvSpPr/>
          <p:nvPr/>
        </p:nvSpPr>
        <p:spPr>
          <a:xfrm>
            <a:off x="107640" y="299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надлежащего содержания, эксплуатации и сохранности муниципального имущества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0" name="CustomShape 3"/>
          <p:cNvSpPr/>
          <p:nvPr/>
        </p:nvSpPr>
        <p:spPr>
          <a:xfrm>
            <a:off x="4614840" y="301140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Содержание муниципального жилого и нежилого фонда;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Проведение мероприятий по ремонту либо реконструкции муниципального жилого и нежилого фонда.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1" name="CustomShape 4"/>
          <p:cNvSpPr/>
          <p:nvPr/>
        </p:nvSpPr>
        <p:spPr>
          <a:xfrm>
            <a:off x="5623200" y="204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2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год-1447,5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год-1350,0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53" name="CustomShape 6"/>
          <p:cNvSpPr/>
          <p:nvPr/>
        </p:nvSpPr>
        <p:spPr>
          <a:xfrm>
            <a:off x="0" y="332640"/>
            <a:ext cx="910800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«Содержание муниципального муниципального образования г.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CustomShape 1"/>
          <p:cNvSpPr/>
          <p:nvPr/>
        </p:nvSpPr>
        <p:spPr>
          <a:xfrm>
            <a:off x="10148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5" name="CustomShape 2"/>
          <p:cNvSpPr/>
          <p:nvPr/>
        </p:nvSpPr>
        <p:spPr>
          <a:xfrm>
            <a:off x="107640" y="2133000"/>
            <a:ext cx="4032000" cy="3886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Комплексное решение проблемы благоустройства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комфортности проживания на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эффективности использования бюджетного финансирования по данному направлению.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6" name="CustomShape 3"/>
          <p:cNvSpPr/>
          <p:nvPr/>
        </p:nvSpPr>
        <p:spPr>
          <a:xfrm>
            <a:off x="4586760" y="2111400"/>
            <a:ext cx="4320000" cy="3886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Проведение комплексной оценки территории, МО г.Струнино на предмет определения уровня соответствия их современным требованиям по безопасности, эргономике и технического состояния территории, объектов инфраструктуры и благоустройства с учетом перспектив развития территории;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-разработка плана мероприятий комплексного благоустройства территории МО г.Струнино;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-осуществление работ по созданию (установке), содержанию, ремонту, капитальному ремонту объектов инфраструктуры и благоустройства, расположенных на территории МО г.Струнино.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57" name="CustomShape 4"/>
          <p:cNvSpPr/>
          <p:nvPr/>
        </p:nvSpPr>
        <p:spPr>
          <a:xfrm>
            <a:off x="57384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год-4410,0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год-451,86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год-1320,0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59" name="CustomShape 6"/>
          <p:cNvSpPr/>
          <p:nvPr/>
        </p:nvSpPr>
        <p:spPr>
          <a:xfrm>
            <a:off x="0" y="0"/>
            <a:ext cx="91080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«Внешнее благоустройство и совершенствование архитектурно-художественного облика муниципального образования г. Струнино»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CustomShape 1"/>
          <p:cNvSpPr/>
          <p:nvPr/>
        </p:nvSpPr>
        <p:spPr>
          <a:xfrm>
            <a:off x="104364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1" name="CustomShape 2"/>
          <p:cNvSpPr/>
          <p:nvPr/>
        </p:nvSpPr>
        <p:spPr>
          <a:xfrm>
            <a:off x="289440" y="242100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Создание условий для  культурно-духовного потенциала, самодеятельного творчества, привлечение как можно большего числа жителей города с систематическим занятиям в любительских объединениях, в клубах по интересам.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2" name="CustomShape 3"/>
          <p:cNvSpPr/>
          <p:nvPr/>
        </p:nvSpPr>
        <p:spPr>
          <a:xfrm>
            <a:off x="4624560" y="2429280"/>
            <a:ext cx="4320000" cy="2848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Организация и проведение культурно-массовых мероприятий;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разнообразных направлений творчества среди молодежи;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-выявление и поддержка одаренных детей и молодых дарований;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-сохранения историко-культурного наследия, народного фольклора, пропаганда народного творчества;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качества предоставляемых услуг.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3" name="CustomShape 4"/>
          <p:cNvSpPr/>
          <p:nvPr/>
        </p:nvSpPr>
        <p:spPr>
          <a:xfrm>
            <a:off x="576720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год-11452,4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год-9939,1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год-10983,5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65" name="CustomShape 6"/>
          <p:cNvSpPr/>
          <p:nvPr/>
        </p:nvSpPr>
        <p:spPr>
          <a:xfrm>
            <a:off x="-108360" y="0"/>
            <a:ext cx="938016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культуры, молодежной и семейной политики в муниципальном образовании г. Струнино Александровского района Владимирской области»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95640" y="332640"/>
            <a:ext cx="8496000" cy="62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ctr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Предисловие</a:t>
            </a: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95640" y="856440"/>
            <a:ext cx="8071920" cy="447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         Бюджет </a:t>
            </a: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– это мощный инструмент политики, кардинально влияющий на социальное развитие, принятие бюджетных решений – неотъемлемый элемент государственного управления.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Поэтому обосновано желание граждан сделать бюджетную политику более прозрачной и основанной на широком участии людей.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Общественное участие увеличивает возможности контроля за качеством принимаемых решений по бюджету и его исполнением, что повышает ответственность органов власти за разработку и исполнение бюджета.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Вместе с тем, в России до последнего времени, лишь немногие граждане имели  хоть какой-либо опыт влияния на политические решения, а представители власти не всегда осознавали эффективность участия общественности, поэтому и те и другие не знают, как организовать процедуру общественного участия, приводящую к ощутимым результатами использования бюджетных ассигнований был создан бюджет для граждан.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  Граждане – и как налогоплательщики, и как потребители общественных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CustomShape 1"/>
          <p:cNvSpPr/>
          <p:nvPr/>
        </p:nvSpPr>
        <p:spPr>
          <a:xfrm>
            <a:off x="89964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7" name="CustomShape 2"/>
          <p:cNvSpPr/>
          <p:nvPr/>
        </p:nvSpPr>
        <p:spPr>
          <a:xfrm>
            <a:off x="185400" y="1772640"/>
            <a:ext cx="4032000" cy="417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материально- технической базы муниципальных учреждений культуры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8" name="CustomShape 3"/>
          <p:cNvSpPr/>
          <p:nvPr/>
        </p:nvSpPr>
        <p:spPr>
          <a:xfrm>
            <a:off x="4586760" y="1775520"/>
            <a:ext cx="4320000" cy="42228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Приведение технического состояния муниципальных учреждений культуры в соответствие с нормативными требованиями безопасности, санитарными и противопожарными нормами;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эффективной работы по ведению социально-культурной деятельности учреждений культуры;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Обеспечение условий для художественного творчества и инновационной деятельности, культурного обмена.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69" name="CustomShape 4"/>
          <p:cNvSpPr/>
          <p:nvPr/>
        </p:nvSpPr>
        <p:spPr>
          <a:xfrm>
            <a:off x="562320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0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год-11059,9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год-11093,0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год-9323,5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71" name="CustomShape 6"/>
          <p:cNvSpPr/>
          <p:nvPr/>
        </p:nvSpPr>
        <p:spPr>
          <a:xfrm>
            <a:off x="-108360" y="0"/>
            <a:ext cx="938016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и модернизация материально-технической базы учреждений культуры г. Струнино Александровского района Владимирской области»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CustomShape 1"/>
          <p:cNvSpPr/>
          <p:nvPr/>
        </p:nvSpPr>
        <p:spPr>
          <a:xfrm>
            <a:off x="1009440" y="16797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3" name="CustomShape 2"/>
          <p:cNvSpPr/>
          <p:nvPr/>
        </p:nvSpPr>
        <p:spPr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Оказание молодым семьям муниципального образования города Струнино- участникам программы государственной поддержки в улучшении жилищных условий..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4" name="CustomShape 3"/>
          <p:cNvSpPr/>
          <p:nvPr/>
        </p:nvSpPr>
        <p:spPr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Предоставление молодым семьям социальных выплат на приобретение (строительство) жилья;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Разработка и внедрение правовых, финансовых, организационных механизмов оказания государственной поддержки молодым семьям по приобретению (строительству) жилья;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Формирование списков молодых семей;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Пропаганда новых приоритетов демографического поведения молодого населения, связанных с укреплением семейных отношений 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5" name="CustomShape 4"/>
          <p:cNvSpPr/>
          <p:nvPr/>
        </p:nvSpPr>
        <p:spPr>
          <a:xfrm>
            <a:off x="5623200" y="16678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6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год-299,2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год-299,2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год-299,2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77" name="CustomShape 6"/>
          <p:cNvSpPr/>
          <p:nvPr/>
        </p:nvSpPr>
        <p:spPr>
          <a:xfrm>
            <a:off x="32400" y="292320"/>
            <a:ext cx="910800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жильем молодых семей муниципального образования г.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CustomShape 1"/>
          <p:cNvSpPr/>
          <p:nvPr/>
        </p:nvSpPr>
        <p:spPr>
          <a:xfrm>
            <a:off x="9716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9" name="CustomShape 2"/>
          <p:cNvSpPr/>
          <p:nvPr/>
        </p:nvSpPr>
        <p:spPr>
          <a:xfrm>
            <a:off x="185400" y="2133000"/>
            <a:ext cx="4032000" cy="352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развития физической культуры и массового спорта в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физической культуры и спорта как одного из средств профилактики заболеваний, укрепления здоровья, поддержания высокой работоспособности населения.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0" name="CustomShape 3"/>
          <p:cNvSpPr/>
          <p:nvPr/>
        </p:nvSpPr>
        <p:spPr>
          <a:xfrm>
            <a:off x="4586760" y="2181960"/>
            <a:ext cx="4320000" cy="352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и модернизация материально-технической базы: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внедрение наиболее эффективных форм и методов, передового опыта физкультурно-оздоровительной и спортивной работы с различными категориями населения;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массовых физкультурно-оздоровительных и спортивных мероприятий, способных удовлетворить интересы и потребности различных слоев населения;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интереса, в первую очередь школьников и учащейся молодежи, к активному и здоровому образу жизни;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-создание условий для увеличения количества систематически занимающихся физической культурой и спортом жителей города;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-поддержка любительских и профессиональных команд, представляющих город в игровых видах спорта.</a:t>
            </a:r>
            <a:r>
              <a:t/>
            </a:r>
            <a:br/>
            <a:endParaRPr lang="ru-RU" sz="1050" b="0" strike="noStrike" spc="-1">
              <a:latin typeface="Arial"/>
            </a:endParaRPr>
          </a:p>
        </p:txBody>
      </p:sp>
      <p:sp>
        <p:nvSpPr>
          <p:cNvPr id="581" name="CustomShape 4"/>
          <p:cNvSpPr/>
          <p:nvPr/>
        </p:nvSpPr>
        <p:spPr>
          <a:xfrm>
            <a:off x="56952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2" name="CustomShape 5"/>
          <p:cNvSpPr/>
          <p:nvPr/>
        </p:nvSpPr>
        <p:spPr>
          <a:xfrm>
            <a:off x="17748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год-55599,1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год-9100,9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год-10931,1тыс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83" name="CustomShape 6"/>
          <p:cNvSpPr/>
          <p:nvPr/>
        </p:nvSpPr>
        <p:spPr>
          <a:xfrm>
            <a:off x="-108360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физической культуры и спорта муниципального образования г. Струнино Александровского района Владимирской области»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CustomShape 1"/>
          <p:cNvSpPr/>
          <p:nvPr/>
        </p:nvSpPr>
        <p:spPr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5" name="CustomShape 2"/>
          <p:cNvSpPr/>
          <p:nvPr/>
        </p:nvSpPr>
        <p:spPr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Развитие современной, эффективной, безопасной транспортной инфраструктуры.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6" name="CustomShape 3"/>
          <p:cNvSpPr/>
          <p:nvPr/>
        </p:nvSpPr>
        <p:spPr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проектирования строительства, реконструкции объектов транспортной инфраструктуры;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Снижение уровня аварийности на автомобильных дорогах,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 повышение уровня содержания сети автомобильных дорог для осуществления круглогодичного, бесперебойного и безопасного движения автомобильного транспорта;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общего пользования, не соответствующих нормативным требованиям;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Улучшение санитарного и экологического состояния города;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дорог общего пользования, не соответствующих нормативным требованиям.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87" name="CustomShape 4"/>
          <p:cNvSpPr/>
          <p:nvPr/>
        </p:nvSpPr>
        <p:spPr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год-8349,6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год-8704,5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год-8877,8тыс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89" name="CustomShape 6"/>
          <p:cNvSpPr/>
          <p:nvPr/>
        </p:nvSpPr>
        <p:spPr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«Комплексное развитие транспортной инфраструктуры 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г. Струнино»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CustomShape 1"/>
          <p:cNvSpPr/>
          <p:nvPr/>
        </p:nvSpPr>
        <p:spPr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1" name="CustomShape 2"/>
          <p:cNvSpPr/>
          <p:nvPr/>
        </p:nvSpPr>
        <p:spPr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безопасности граждан, профилактика правонарушений на территории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2" name="CustomShape 3"/>
          <p:cNvSpPr/>
          <p:nvPr/>
        </p:nvSpPr>
        <p:spPr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профилактики правонарушений;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безопасных условий жизнедеятельности на территории города 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-усиление борьбы против пьянства, алкоголизма,, наркомании и правонарушений на этой почве;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-профилактика правонарушений среди несовершеннолетних и молодежи.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3" name="CustomShape 4"/>
          <p:cNvSpPr/>
          <p:nvPr/>
        </p:nvSpPr>
        <p:spPr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год-2,0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год-2,0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год-2,0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95" name="CustomShape 6"/>
          <p:cNvSpPr/>
          <p:nvPr/>
        </p:nvSpPr>
        <p:spPr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«Комплексные меры профилактики правонарушений в муниципальном образовании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г. Струнино Александровского района Владимирской области»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«Оформление права собственности на муниципальное имущество муниципального образования г.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97" name="CustomShape 2"/>
          <p:cNvSpPr/>
          <p:nvPr/>
        </p:nvSpPr>
        <p:spPr>
          <a:xfrm>
            <a:off x="1009440" y="1556640"/>
            <a:ext cx="2217600" cy="91476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8" name="CustomShape 3"/>
          <p:cNvSpPr/>
          <p:nvPr/>
        </p:nvSpPr>
        <p:spPr>
          <a:xfrm>
            <a:off x="5623200" y="1556640"/>
            <a:ext cx="2217600" cy="9028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9" name="CustomShape 4"/>
          <p:cNvSpPr/>
          <p:nvPr/>
        </p:nvSpPr>
        <p:spPr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условий для эффективного управления и распоряжения муниципальным имуществом;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Инвентаризация объектов муниципального имущества.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0" name="CustomShape 5"/>
          <p:cNvSpPr/>
          <p:nvPr/>
        </p:nvSpPr>
        <p:spPr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государственного учета объектов недвижимости;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Оформление права муниципальной собственности на все объекты недвижимости.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1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оценки муниципального имущества муниципального образования г. Струнино и оценки аренды муниципального имущества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603" name="CustomShape 2"/>
          <p:cNvSpPr/>
          <p:nvPr/>
        </p:nvSpPr>
        <p:spPr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4" name="CustomShape 3"/>
          <p:cNvSpPr/>
          <p:nvPr/>
        </p:nvSpPr>
        <p:spPr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5" name="CustomShape 4"/>
          <p:cNvSpPr/>
          <p:nvPr/>
        </p:nvSpPr>
        <p:spPr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-определение рыночной стоимости муниципального имущества путем проведения независимой оценки;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аренды муниципального имущества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6" name="CustomShape 5"/>
          <p:cNvSpPr/>
          <p:nvPr/>
        </p:nvSpPr>
        <p:spPr>
          <a:xfrm>
            <a:off x="4488120" y="246996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объектов муниципальной собственности муниципального образования город Струнино;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услуги по предоставлению в аренду объектов муниципальной собственности муниципального образования город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7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</a:t>
            </a:r>
            <a:r>
              <a:rPr lang="ru-RU" sz="1200" spc="-1" dirty="0" smtClean="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кадастровых работ, кадастрового учета и оценки земельных участков, находящихся в  муниципальной собственности или государственная собственность на которые не разграничена, расположенных на территории муниципального образования г. Струнино»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09" name="CustomShape 2"/>
          <p:cNvSpPr/>
          <p:nvPr/>
        </p:nvSpPr>
        <p:spPr>
          <a:xfrm>
            <a:off x="899640" y="2061000"/>
            <a:ext cx="2404800" cy="863640"/>
          </a:xfrm>
          <a:prstGeom prst="downArrowCallout">
            <a:avLst>
              <a:gd name="adj1" fmla="val 19154"/>
              <a:gd name="adj2" fmla="val 19155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0" name="CustomShape 3"/>
          <p:cNvSpPr/>
          <p:nvPr/>
        </p:nvSpPr>
        <p:spPr>
          <a:xfrm>
            <a:off x="5476680" y="2061000"/>
            <a:ext cx="2404800" cy="863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1" name="CustomShape 4"/>
          <p:cNvSpPr/>
          <p:nvPr/>
        </p:nvSpPr>
        <p:spPr>
          <a:xfrm>
            <a:off x="179640" y="3234240"/>
            <a:ext cx="4032000" cy="201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-предоставление земельных участков многодетным семьям, проведение аукционов по продаже земельных участков, продаже права аренды земельных участков, находящихся в муниципальной собственности или  государственная собственность на которые не разграничена.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612" name="CustomShape 5"/>
          <p:cNvSpPr/>
          <p:nvPr/>
        </p:nvSpPr>
        <p:spPr>
          <a:xfrm>
            <a:off x="4633920" y="3279600"/>
            <a:ext cx="4320000" cy="201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проведения кадастровых работ и кадастрового учета земельных участков;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-вынос границ земельных участков на местности;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земельных участков, находящихся в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3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CustomShape 1"/>
          <p:cNvSpPr/>
          <p:nvPr/>
        </p:nvSpPr>
        <p:spPr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5" name="CustomShape 2"/>
          <p:cNvSpPr/>
          <p:nvPr/>
        </p:nvSpPr>
        <p:spPr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улучшения и восстановления земель, подвергшихся деградации, нарушению и другим  негативным (вредным) воздействиям;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 качества земель (почв) и улучшение экологической обстановки;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-сохранение, защита и улучшение условий окружающей среды для обеспечения здоровья и благоприятных условий жизнедеятельности населения4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организации рационального использования и охраны земель;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инвентаризации земель, сохранение и восстановление зеленых насаждений.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6" name="CustomShape 3"/>
          <p:cNvSpPr/>
          <p:nvPr/>
        </p:nvSpPr>
        <p:spPr>
          <a:xfrm>
            <a:off x="4658760" y="245268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Систематическое проведение инвентаризации земель, выявление пустующих и нерационально используемых земель в целях передачи их в аренду( собственность).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7" name="CustomShape 4"/>
          <p:cNvSpPr/>
          <p:nvPr/>
        </p:nvSpPr>
        <p:spPr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19" name="CustomShape 6"/>
          <p:cNvSpPr/>
          <p:nvPr/>
        </p:nvSpPr>
        <p:spPr>
          <a:xfrm>
            <a:off x="0" y="112320"/>
            <a:ext cx="910800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«Использование и охрана земель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20" name="CustomShape 7"/>
          <p:cNvSpPr/>
          <p:nvPr/>
        </p:nvSpPr>
        <p:spPr>
          <a:xfrm>
            <a:off x="566388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CustomShape 1"/>
          <p:cNvSpPr/>
          <p:nvPr/>
        </p:nvSpPr>
        <p:spPr>
          <a:xfrm>
            <a:off x="1014840" y="206100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22" name="CustomShape 2"/>
          <p:cNvSpPr/>
          <p:nvPr/>
        </p:nvSpPr>
        <p:spPr>
          <a:xfrm>
            <a:off x="107640" y="299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комфортного проживания населения, безопасного движения транспортных средств и улучшение архитектурного облика города в вечернее и ночное время суток.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23" name="CustomShape 3"/>
          <p:cNvSpPr/>
          <p:nvPr/>
        </p:nvSpPr>
        <p:spPr>
          <a:xfrm>
            <a:off x="4614840" y="301140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Техническое перевооружение и модернизация сетей уличного освещения;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-внедрение современных технологий в управление уличным освещение города;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затрат на уличное освещение.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24" name="CustomShape 4"/>
          <p:cNvSpPr/>
          <p:nvPr/>
        </p:nvSpPr>
        <p:spPr>
          <a:xfrm>
            <a:off x="5623200" y="204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25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год-42368,8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год-50133,0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26" name="CustomShape 6"/>
          <p:cNvSpPr/>
          <p:nvPr/>
        </p:nvSpPr>
        <p:spPr>
          <a:xfrm>
            <a:off x="0" y="332640"/>
            <a:ext cx="910800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«Энергосбережение и повышение энергоэффективности в муниципальном образовании г.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719680" y="5042520"/>
            <a:ext cx="329724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2" name="CustomShape 2"/>
          <p:cNvSpPr/>
          <p:nvPr/>
        </p:nvSpPr>
        <p:spPr>
          <a:xfrm>
            <a:off x="3071880" y="5365800"/>
            <a:ext cx="3039840" cy="14911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3" name="CustomShape 3"/>
          <p:cNvSpPr/>
          <p:nvPr/>
        </p:nvSpPr>
        <p:spPr>
          <a:xfrm>
            <a:off x="-135000" y="5042520"/>
            <a:ext cx="328788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4" name="CustomShape 4"/>
          <p:cNvSpPr/>
          <p:nvPr/>
        </p:nvSpPr>
        <p:spPr>
          <a:xfrm>
            <a:off x="2941920" y="347004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5" name="CustomShape 5"/>
          <p:cNvSpPr/>
          <p:nvPr/>
        </p:nvSpPr>
        <p:spPr>
          <a:xfrm>
            <a:off x="27360" y="3360600"/>
            <a:ext cx="2401920" cy="13197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6" name="CustomShape 6"/>
          <p:cNvSpPr/>
          <p:nvPr/>
        </p:nvSpPr>
        <p:spPr>
          <a:xfrm>
            <a:off x="2843640" y="1666800"/>
            <a:ext cx="2663280" cy="14432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7" name="CustomShape 7"/>
          <p:cNvSpPr/>
          <p:nvPr/>
        </p:nvSpPr>
        <p:spPr>
          <a:xfrm>
            <a:off x="0" y="159120"/>
            <a:ext cx="914292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Что такое бюджет? Какие бывают бюджеты?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410400" y="685080"/>
            <a:ext cx="845100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</a:t>
            </a:r>
            <a:r>
              <a:rPr lang="ru-RU" sz="1800" b="1" strike="noStrike" spc="43">
                <a:solidFill>
                  <a:srgbClr val="52D2FF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43">
                <a:solidFill>
                  <a:srgbClr val="7030A0"/>
                </a:solidFill>
                <a:latin typeface="Bookman Old Style"/>
                <a:ea typeface="DejaVu Sans"/>
              </a:rPr>
              <a:t>– схема доходов и расходов определенного объекта  ( семьи, бизнеса, организации, государства и т.д.), устанавливаемая на определенный период времени.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9" name="CustomShape 9"/>
          <p:cNvSpPr/>
          <p:nvPr/>
        </p:nvSpPr>
        <p:spPr>
          <a:xfrm>
            <a:off x="2195640" y="2096640"/>
            <a:ext cx="405540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Какие бывают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 бюджеты</a:t>
            </a:r>
            <a:r>
              <a:rPr lang="ru-RU" sz="1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0"/>
          <p:cNvSpPr/>
          <p:nvPr/>
        </p:nvSpPr>
        <p:spPr>
          <a:xfrm>
            <a:off x="143640" y="3851640"/>
            <a:ext cx="2285640" cy="3330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72134" lon="859355" rev="2156743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 семьи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01" name="CustomShape 11"/>
          <p:cNvSpPr/>
          <p:nvPr/>
        </p:nvSpPr>
        <p:spPr>
          <a:xfrm>
            <a:off x="125280" y="5429160"/>
            <a:ext cx="2766600" cy="100224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500000">
              <a:rot lat="748782" lon="1440300" rev="2133916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Российской Федерации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(федеральный бюджет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Государственных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внебюджетных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Фондов РФ)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2" name="CustomShape 12"/>
          <p:cNvSpPr/>
          <p:nvPr/>
        </p:nvSpPr>
        <p:spPr>
          <a:xfrm>
            <a:off x="5868360" y="5301360"/>
            <a:ext cx="303804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 fov="3900000">
              <a:rot lat="487348" lon="2067641" rev="2142548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Субъекты российской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Федерации (региональные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бюджеты, бюджеты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территориальных фондов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3" name="CustomShape 13"/>
          <p:cNvSpPr/>
          <p:nvPr/>
        </p:nvSpPr>
        <p:spPr>
          <a:xfrm>
            <a:off x="3571920" y="5643720"/>
            <a:ext cx="228492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>
              <a:rot lat="744058" lon="1438370" rev="21586721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Муниципальных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Образований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(местные бюджеты)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4" name="CustomShape 14"/>
          <p:cNvSpPr/>
          <p:nvPr/>
        </p:nvSpPr>
        <p:spPr>
          <a:xfrm>
            <a:off x="2662920" y="3845160"/>
            <a:ext cx="3276000" cy="6372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96841" lon="831400" rev="2156418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Публично - правовых образований          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5" name="CustomShape 15"/>
          <p:cNvSpPr/>
          <p:nvPr/>
        </p:nvSpPr>
        <p:spPr>
          <a:xfrm rot="8767800">
            <a:off x="2556360" y="28414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16"/>
          <p:cNvSpPr/>
          <p:nvPr/>
        </p:nvSpPr>
        <p:spPr>
          <a:xfrm>
            <a:off x="6000840" y="342900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организаций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7" name="CustomShape 17"/>
          <p:cNvSpPr/>
          <p:nvPr/>
        </p:nvSpPr>
        <p:spPr>
          <a:xfrm rot="5776200">
            <a:off x="4056840" y="312696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18"/>
          <p:cNvSpPr/>
          <p:nvPr/>
        </p:nvSpPr>
        <p:spPr>
          <a:xfrm rot="2909400">
            <a:off x="5845320" y="29869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19"/>
          <p:cNvSpPr/>
          <p:nvPr/>
        </p:nvSpPr>
        <p:spPr>
          <a:xfrm rot="8767800">
            <a:off x="2770560" y="4698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0"/>
          <p:cNvSpPr/>
          <p:nvPr/>
        </p:nvSpPr>
        <p:spPr>
          <a:xfrm rot="3127200">
            <a:off x="5772240" y="4842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21"/>
          <p:cNvSpPr/>
          <p:nvPr/>
        </p:nvSpPr>
        <p:spPr>
          <a:xfrm rot="5776200">
            <a:off x="4230720" y="49438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28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Реализация политики в области профилактики терроризма и экстремизма в РФ;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профилактических мер антитеррористической и антиэкстремистской направленности;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-предупреждение террористических и экстремистских проявлений на территории города.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29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межведомственного взаимодействия по профилактике терроризма и экстремизма;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-сведение к минимуму проявлений терроризма и экстремизма на территории города;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-усиление антитеррористической защищенности объектов с массовым пребываем людей;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-привлечение граждан, негосударственных структур, в том числе СМИ и общественных объединений для обеспечения максимальной эффективности деятельности по профилактике проявлений терроризма и экстремизма;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воспитательной, пропагандистской работы с населением города.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30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31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год-128,2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32" name="CustomShape 6"/>
          <p:cNvSpPr/>
          <p:nvPr/>
        </p:nvSpPr>
        <p:spPr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«Противодействие терроризму и экстремизму в муниципальном образовании город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34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Развитие жилищного строительства в целях повышения доступности жилья для населения г.Струнино.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35" name="CustomShape 3"/>
          <p:cNvSpPr/>
          <p:nvPr/>
        </p:nvSpPr>
        <p:spPr>
          <a:xfrm>
            <a:off x="4665960" y="2111400"/>
            <a:ext cx="4226040" cy="31244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Вовлечение в оборот земельных участков в целях строительства жилья экономкласса;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-создание условий для роста предложения на рынке жилья, соответствующего требованиям различных категорий граждан, проживающих на территории города;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-стимулирование спроса на рынке жилья и развитие механизмов адресной поддержки;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-создание условий для активного участия в жилищном строительстве жилищных некоммерческих объединений граждан и индивидуальных застройщиков;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-содействие внедрению новых современных, энергоэффективных и ресурсосберегающих технологий в жилищное строительство и производство строительных материалов, используемых в жилищном строительстве.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</p:txBody>
      </p:sp>
      <p:sp>
        <p:nvSpPr>
          <p:cNvPr id="636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37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год-3500,0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38" name="CustomShape 6"/>
          <p:cNvSpPr/>
          <p:nvPr/>
        </p:nvSpPr>
        <p:spPr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доступным и комфортным жильем населения города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0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Создание условий для проведения коммунальной инфраструктуры в соответствие со стандартами качества и улучшение качества предоставляемых жилищно-коммунальных услуг.;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41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качества предоставления коммунальных услуг населению;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надежности функционирования систем жизнеобеспечения населения.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42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3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44" name="CustomShape 6"/>
          <p:cNvSpPr/>
          <p:nvPr/>
        </p:nvSpPr>
        <p:spPr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«Модернизация объектов коммунальной инфраструктуры на территории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CustomShape 1"/>
          <p:cNvSpPr/>
          <p:nvPr/>
        </p:nvSpPr>
        <p:spPr>
          <a:xfrm>
            <a:off x="0" y="112320"/>
            <a:ext cx="9108000" cy="7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Муниципальный долг муниципального образования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г. Струнино в 2020 году равен 0.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646" name="Диаграмма 40"/>
          <p:cNvGraphicFramePr/>
          <p:nvPr/>
        </p:nvGraphicFramePr>
        <p:xfrm>
          <a:off x="467640" y="1268640"/>
          <a:ext cx="7992360" cy="20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47" name="Picture 2"/>
          <p:cNvPicPr/>
          <p:nvPr/>
        </p:nvPicPr>
        <p:blipFill>
          <a:blip r:embed="rId3"/>
          <a:stretch/>
        </p:blipFill>
        <p:spPr>
          <a:xfrm>
            <a:off x="663120" y="1268640"/>
            <a:ext cx="7619760" cy="489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CustomShape 1"/>
          <p:cNvSpPr/>
          <p:nvPr/>
        </p:nvSpPr>
        <p:spPr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Информация для контактов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49" name="CustomShape 2"/>
          <p:cNvSpPr/>
          <p:nvPr/>
        </p:nvSpPr>
        <p:spPr>
          <a:xfrm>
            <a:off x="20160" y="945720"/>
            <a:ext cx="9143640" cy="283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Бюджетный отдел администрации муниципального образования г. Струнино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Индекс: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601671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Город: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Улица: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Воронина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Дом: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1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Телефон/факс: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8 (49244) 4-10-93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www: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городструнино.рф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E-mail: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adm331601@mail.ru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CustomShape 1"/>
          <p:cNvSpPr/>
          <p:nvPr/>
        </p:nvSpPr>
        <p:spPr>
          <a:xfrm>
            <a:off x="179640" y="230760"/>
            <a:ext cx="871200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ОЖИДАЕМЫЕ РЕЗУЛЬТАТЫ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651" name="CustomShape 2"/>
          <p:cNvSpPr/>
          <p:nvPr/>
        </p:nvSpPr>
        <p:spPr>
          <a:xfrm>
            <a:off x="179640" y="1268640"/>
            <a:ext cx="8712000" cy="50153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Уважаемые жители муниципального образования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г. Струнино!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С бюджетом муниципального образования город Струнино   на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2021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год и плановый период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2022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и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2023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годов можно будет ознакомиться на официальном сайте 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город Струнино, Александровского района – </a:t>
            </a:r>
            <a:r>
              <a:rPr lang="ru-RU" sz="2000" b="0" u="sng" strike="noStrike" spc="-1" dirty="0">
                <a:solidFill>
                  <a:srgbClr val="56C7AA"/>
                </a:solidFill>
                <a:uFillTx/>
                <a:latin typeface="Bookman Old Style"/>
                <a:ea typeface="DejaVu Sans"/>
                <a:hlinkClick r:id="rId2"/>
              </a:rPr>
              <a:t>www.городструнино.рф</a:t>
            </a: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grpSp>
        <p:nvGrpSpPr>
          <p:cNvPr id="652" name="Group 3"/>
          <p:cNvGrpSpPr/>
          <p:nvPr/>
        </p:nvGrpSpPr>
        <p:grpSpPr>
          <a:xfrm>
            <a:off x="184680" y="1905840"/>
            <a:ext cx="8738640" cy="1460880"/>
            <a:chOff x="184680" y="1905840"/>
            <a:chExt cx="8738640" cy="1460880"/>
          </a:xfrm>
        </p:grpSpPr>
        <p:sp>
          <p:nvSpPr>
            <p:cNvPr id="653" name="CustomShape 4"/>
            <p:cNvSpPr/>
            <p:nvPr/>
          </p:nvSpPr>
          <p:spPr>
            <a:xfrm>
              <a:off x="184680" y="1905840"/>
              <a:ext cx="1465560" cy="1460880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6120" tIns="96120" rIns="53280" bIns="96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Прозрачность формирования и расходования бюджетных средств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4" name="CustomShape 5"/>
            <p:cNvSpPr/>
            <p:nvPr/>
          </p:nvSpPr>
          <p:spPr>
            <a:xfrm>
              <a:off x="1796760" y="2457000"/>
              <a:ext cx="30672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lumMod val="95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5" name="CustomShape 6"/>
            <p:cNvSpPr/>
            <p:nvPr/>
          </p:nvSpPr>
          <p:spPr>
            <a:xfrm>
              <a:off x="2232000" y="1978920"/>
              <a:ext cx="1450080" cy="1314720"/>
            </a:xfrm>
            <a:prstGeom prst="roundRect">
              <a:avLst>
                <a:gd name="adj" fmla="val 10000"/>
              </a:avLst>
            </a:prstGeom>
            <a:solidFill>
              <a:srgbClr val="FDA1EB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Свободный доступ к информации о бюджете и деятельности органов власти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6" name="CustomShape 7"/>
            <p:cNvSpPr/>
            <p:nvPr/>
          </p:nvSpPr>
          <p:spPr>
            <a:xfrm>
              <a:off x="3796560" y="2457000"/>
              <a:ext cx="23940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2312758"/>
                    <a:satOff val="-12398"/>
                    <a:lumOff val="-1667"/>
                    <a:alphaOff val="0"/>
                    <a:lumMod val="95000"/>
                  </a:schemeClr>
                </a:gs>
                <a:gs pos="100000">
                  <a:schemeClr val="accent3">
                    <a:hueOff val="2312758"/>
                    <a:satOff val="-12398"/>
                    <a:lumOff val="-1667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7" name="CustomShape 8"/>
            <p:cNvSpPr/>
            <p:nvPr/>
          </p:nvSpPr>
          <p:spPr>
            <a:xfrm>
              <a:off x="4137120" y="1978920"/>
              <a:ext cx="2152800" cy="1314720"/>
            </a:xfrm>
            <a:prstGeom prst="roundRect">
              <a:avLst>
                <a:gd name="adj" fmla="val 10000"/>
              </a:avLst>
            </a:prstGeom>
            <a:solidFill>
              <a:srgbClr val="BEE395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Народный контроль при принятии и реализации общественно значимых мероприятий (проектов)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8" name="CustomShape 9"/>
            <p:cNvSpPr/>
            <p:nvPr/>
          </p:nvSpPr>
          <p:spPr>
            <a:xfrm>
              <a:off x="6467400" y="2457000"/>
              <a:ext cx="37368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4625516"/>
                    <a:satOff val="-24796"/>
                    <a:lumOff val="-3334"/>
                    <a:alphaOff val="0"/>
                    <a:lumMod val="95000"/>
                  </a:schemeClr>
                </a:gs>
                <a:gs pos="100000">
                  <a:schemeClr val="accent3">
                    <a:hueOff val="4625516"/>
                    <a:satOff val="-24796"/>
                    <a:lumOff val="-3334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9" name="CustomShape 10"/>
            <p:cNvSpPr/>
            <p:nvPr/>
          </p:nvSpPr>
          <p:spPr>
            <a:xfrm>
              <a:off x="6998040" y="1978920"/>
              <a:ext cx="1925280" cy="1314720"/>
            </a:xfrm>
            <a:prstGeom prst="roundRect">
              <a:avLst>
                <a:gd name="adj" fmla="val 10000"/>
              </a:avLst>
            </a:prstGeom>
            <a:solidFill>
              <a:srgbClr val="00B0F0">
                <a:alpha val="67000"/>
              </a:srgbClr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Повышение информированности общества и вовлечение граждан в диалог с органами власти</a:t>
              </a:r>
              <a:endParaRPr lang="ru-RU" sz="1400" b="0" strike="noStrike" spc="-1">
                <a:latin typeface="Arial"/>
              </a:endParaRPr>
            </a:p>
          </p:txBody>
        </p:sp>
      </p:grpSp>
      <p:grpSp>
        <p:nvGrpSpPr>
          <p:cNvPr id="660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CustomShape 1"/>
          <p:cNvSpPr/>
          <p:nvPr/>
        </p:nvSpPr>
        <p:spPr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Список источников и литературы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62" name="CustomShape 2"/>
          <p:cNvSpPr/>
          <p:nvPr/>
        </p:nvSpPr>
        <p:spPr>
          <a:xfrm>
            <a:off x="179640" y="764640"/>
            <a:ext cx="8712720" cy="465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Конституция Российской Федерации (принята всенародным голосованием 12.12.1993). Собрание законодательства РФ. 2009. №4.-ст. 445.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Бюджетный кодекс Российской Федерации от 31.07.1998 №145-ФЗ. Собрание законодательства РФ. 1998. № 31. –ст. 3823.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Налоговый кодекс Российской Федерации (часть первая) от 31.07.1998 № 146-ФЗ. Собрание законодательства РФ 1998. № 31. – ст.3824.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Налоговый кодекс Российской Федерации (часть вторая) от 05.08.2000 № 117 – ФЗ. Собрание законодательства РФ. 2000. № 32. –ст. 3340.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Федеральный Закон от 06.10.2003 № 131-ФЗ «Об общих принципах организации местного самоуправления в Российской Федерации». Собрание законодательства РФ. 2003. № 40. –ст. 3822.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Приказ Министерства финансов Российской Федерации от 22 сентября 2016 г. № 145 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форме».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Закон Владимирской области от 10.10.2005 № 139 –ОЗ «О межбюджетных отношениях во Владимирской области». Владимирские ведомости. 2005. № 316-319, 327-334.( с внесенными изменениями).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Постановление главы местной администрации г. Струнино Владимирской области от 24.04.2014 № 175 «Об утверждении Положения о составлении и публикации документа (информационного ресурса) «Бюджет для граждан».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Решение Совета народных депутатов г. Струнино Владимирской области от 25.06.2007 № 21 «Об утверждении Положения о публичных слушаниях в муниципальном образовании г. Струнино»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Решение Совета народных депутатов г. Струнино Александровского района Владимирской области от 13.11.2007 № 39 «Об утверждении положения «О бюджетном процессе в муниципальном образовании г. Струнино Александровского района Владимирской области».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216000" y="2021040"/>
            <a:ext cx="8610840" cy="10328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2"/>
          <p:cNvSpPr/>
          <p:nvPr/>
        </p:nvSpPr>
        <p:spPr>
          <a:xfrm>
            <a:off x="208440" y="980640"/>
            <a:ext cx="8610840" cy="86292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200520" y="961920"/>
            <a:ext cx="8942400" cy="155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Доходы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Расходы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выплачиваемые из бюджета денежные средства (социальные выплаты населению, содержание государственных учреждений ( ЖКХ, культура, физическая культура и спорт и другие) капитальное строительство и другие)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1040040" y="188640"/>
            <a:ext cx="70387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характеристики бюджета?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16" name="CustomShape 5"/>
          <p:cNvSpPr/>
          <p:nvPr/>
        </p:nvSpPr>
        <p:spPr>
          <a:xfrm>
            <a:off x="11160" y="3213000"/>
            <a:ext cx="1294920" cy="111600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6"/>
          <p:cNvSpPr/>
          <p:nvPr/>
        </p:nvSpPr>
        <p:spPr>
          <a:xfrm>
            <a:off x="3060000" y="32130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8" name="CustomShape 7"/>
          <p:cNvSpPr/>
          <p:nvPr/>
        </p:nvSpPr>
        <p:spPr>
          <a:xfrm>
            <a:off x="4413240" y="4103280"/>
            <a:ext cx="1402920" cy="133596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1403640" y="522936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9"/>
          <p:cNvSpPr/>
          <p:nvPr/>
        </p:nvSpPr>
        <p:spPr>
          <a:xfrm>
            <a:off x="4040640" y="526608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10"/>
          <p:cNvSpPr/>
          <p:nvPr/>
        </p:nvSpPr>
        <p:spPr>
          <a:xfrm>
            <a:off x="6867720" y="5229360"/>
            <a:ext cx="430920" cy="33624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11"/>
          <p:cNvSpPr/>
          <p:nvPr/>
        </p:nvSpPr>
        <p:spPr>
          <a:xfrm>
            <a:off x="53640" y="3582000"/>
            <a:ext cx="1222920" cy="516240"/>
          </a:xfrm>
          <a:prstGeom prst="rect">
            <a:avLst/>
          </a:prstGeom>
          <a:noFill/>
          <a:ln>
            <a:noFill/>
          </a:ln>
          <a:effectLst>
            <a:outerShdw blurRad="184150" dist="241051" dir="11518873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23" name="CustomShape 12"/>
          <p:cNvSpPr/>
          <p:nvPr/>
        </p:nvSpPr>
        <p:spPr>
          <a:xfrm>
            <a:off x="5796000" y="31428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24" name="CustomShape 13"/>
          <p:cNvSpPr/>
          <p:nvPr/>
        </p:nvSpPr>
        <p:spPr>
          <a:xfrm>
            <a:off x="971640" y="3357000"/>
            <a:ext cx="1871280" cy="17272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25" name="CustomShape 14"/>
          <p:cNvSpPr/>
          <p:nvPr/>
        </p:nvSpPr>
        <p:spPr>
          <a:xfrm>
            <a:off x="539640" y="5877360"/>
            <a:ext cx="1799280" cy="88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Профицит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доходов над расходами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6" name="CustomShape 15"/>
          <p:cNvSpPr/>
          <p:nvPr/>
        </p:nvSpPr>
        <p:spPr>
          <a:xfrm>
            <a:off x="3821040" y="5892840"/>
            <a:ext cx="163008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Дефицит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расходов над доходами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7" name="CustomShape 16"/>
          <p:cNvSpPr/>
          <p:nvPr/>
        </p:nvSpPr>
        <p:spPr>
          <a:xfrm>
            <a:off x="6228360" y="5892480"/>
            <a:ext cx="2914560" cy="112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Сбалансированность бюджета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соответствие доходов и расходов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28" name="CustomShape 17"/>
          <p:cNvSpPr/>
          <p:nvPr/>
        </p:nvSpPr>
        <p:spPr>
          <a:xfrm>
            <a:off x="7120440" y="3819960"/>
            <a:ext cx="19036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сточники финансирования дефицита бюджета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 rot="19855800">
            <a:off x="2687400" y="2202120"/>
            <a:ext cx="2282400" cy="1987560"/>
          </a:xfrm>
          <a:prstGeom prst="wedgeRectCallout">
            <a:avLst>
              <a:gd name="adj1" fmla="val -20833"/>
              <a:gd name="adj2" fmla="val 62500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0">
              <a:rot lat="20874236" lon="269473" rev="21337469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2"/>
          <p:cNvSpPr/>
          <p:nvPr/>
        </p:nvSpPr>
        <p:spPr>
          <a:xfrm>
            <a:off x="179640" y="911520"/>
            <a:ext cx="8640000" cy="532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just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	Доходы бюджета муниципального образования город Струнино образуются за счет налоговых и неналоговых доходов, а также за счет безвозмездных поступлений.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2603520" y="39960"/>
            <a:ext cx="395892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Доходы</a:t>
            </a: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бюджета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>
          <a:xfrm rot="644400">
            <a:off x="3332160" y="4085280"/>
            <a:ext cx="2633760" cy="2402640"/>
          </a:xfrm>
          <a:prstGeom prst="ellipse">
            <a:avLst/>
          </a:prstGeom>
          <a:solidFill>
            <a:srgbClr val="00B0F0"/>
          </a:solidFill>
          <a:ln w="34920"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5"/>
          <p:cNvSpPr/>
          <p:nvPr/>
        </p:nvSpPr>
        <p:spPr>
          <a:xfrm>
            <a:off x="3786120" y="4842720"/>
            <a:ext cx="1872360" cy="881640"/>
          </a:xfrm>
          <a:prstGeom prst="rect">
            <a:avLst/>
          </a:prstGeom>
          <a:noFill/>
          <a:ln w="34920">
            <a:noFill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Доходы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бюджета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 rot="19993200">
            <a:off x="2893680" y="2333160"/>
            <a:ext cx="2148840" cy="179496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354333" lon="906117" rev="2142757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Налоговые доходы –поступления в бюджет от уплаты налогов, установленных Налоговым кодексом РФ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 rot="19423800">
            <a:off x="123120" y="3966120"/>
            <a:ext cx="2686680" cy="26622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8"/>
          <p:cNvSpPr/>
          <p:nvPr/>
        </p:nvSpPr>
        <p:spPr>
          <a:xfrm>
            <a:off x="467640" y="4470480"/>
            <a:ext cx="2201760" cy="17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– поступления от уплаты сборов, установленных законодательством РФ и штрафов за нарушение законодательства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37" name="CustomShape 9"/>
          <p:cNvSpPr/>
          <p:nvPr/>
        </p:nvSpPr>
        <p:spPr>
          <a:xfrm rot="8337000">
            <a:off x="6227640" y="2883600"/>
            <a:ext cx="2803680" cy="27756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10"/>
          <p:cNvSpPr/>
          <p:nvPr/>
        </p:nvSpPr>
        <p:spPr>
          <a:xfrm>
            <a:off x="6804360" y="3131640"/>
            <a:ext cx="2015280" cy="222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Безвозмездные поступления – это финансовая помощь из бюджетов других уровней (межбюджетные трансферты), от физических и юридических лиц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900440" y="-99360"/>
            <a:ext cx="53409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83160" y="2061000"/>
            <a:ext cx="209880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3"/>
          <p:cNvSpPr/>
          <p:nvPr/>
        </p:nvSpPr>
        <p:spPr>
          <a:xfrm>
            <a:off x="83160" y="935280"/>
            <a:ext cx="209880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4"/>
          <p:cNvSpPr/>
          <p:nvPr/>
        </p:nvSpPr>
        <p:spPr>
          <a:xfrm>
            <a:off x="196920" y="984600"/>
            <a:ext cx="1871280" cy="63828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3" name="CustomShape 5"/>
          <p:cNvSpPr/>
          <p:nvPr/>
        </p:nvSpPr>
        <p:spPr>
          <a:xfrm>
            <a:off x="694836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Специальные налоговые режимы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>
          <a:xfrm>
            <a:off x="233964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7"/>
          <p:cNvSpPr/>
          <p:nvPr/>
        </p:nvSpPr>
        <p:spPr>
          <a:xfrm>
            <a:off x="2083320" y="961560"/>
            <a:ext cx="2655720" cy="36396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Региональные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>
          <a:xfrm>
            <a:off x="233964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9"/>
          <p:cNvSpPr/>
          <p:nvPr/>
        </p:nvSpPr>
        <p:spPr>
          <a:xfrm>
            <a:off x="4644000" y="935280"/>
            <a:ext cx="213552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Местные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8" name="CustomShape 10"/>
          <p:cNvSpPr/>
          <p:nvPr/>
        </p:nvSpPr>
        <p:spPr>
          <a:xfrm>
            <a:off x="464400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11"/>
          <p:cNvSpPr/>
          <p:nvPr/>
        </p:nvSpPr>
        <p:spPr>
          <a:xfrm>
            <a:off x="692496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2"/>
          <p:cNvSpPr/>
          <p:nvPr/>
        </p:nvSpPr>
        <p:spPr>
          <a:xfrm>
            <a:off x="2339640" y="2277000"/>
            <a:ext cx="208728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-транспортный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игорный бизнес;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организаций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1" name="CustomShape 13"/>
          <p:cNvSpPr/>
          <p:nvPr/>
        </p:nvSpPr>
        <p:spPr>
          <a:xfrm>
            <a:off x="4759200" y="2262960"/>
            <a:ext cx="199116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-земельный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физических лиц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2" name="CustomShape 14"/>
          <p:cNvSpPr/>
          <p:nvPr/>
        </p:nvSpPr>
        <p:spPr>
          <a:xfrm>
            <a:off x="7092360" y="2262960"/>
            <a:ext cx="1799280" cy="255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сельскохозяйственный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-упрощенная система налогообложения;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налог на вмененный доход;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-патентная система налогообложения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3" name="CustomShape 15"/>
          <p:cNvSpPr/>
          <p:nvPr/>
        </p:nvSpPr>
        <p:spPr>
          <a:xfrm>
            <a:off x="196920" y="2069640"/>
            <a:ext cx="1871280" cy="481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добавленную стоимость;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-акцизы;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доходы физических лиц;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прибыль организаций;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-сборы за пользование объектами животного мира и за пользование объектами водных биологических ресурсов;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-водный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-государственная пошлина;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добычу полезных ископаемых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1673280" y="-99360"/>
            <a:ext cx="549036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214200" y="714240"/>
            <a:ext cx="8571600" cy="3285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3"/>
          <p:cNvSpPr/>
          <p:nvPr/>
        </p:nvSpPr>
        <p:spPr>
          <a:xfrm>
            <a:off x="714240" y="1143000"/>
            <a:ext cx="78570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4"/>
          <p:cNvSpPr/>
          <p:nvPr/>
        </p:nvSpPr>
        <p:spPr>
          <a:xfrm>
            <a:off x="571320" y="785880"/>
            <a:ext cx="7999920" cy="31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</a:t>
            </a: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включают в себя: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 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находящихся в государственной или муниципальной собственности, за исключением имущества бюджетных и автономных учреждений, а так 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платных услуг, оказываемых казенными учреждениями;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 самообложения граждан;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Иные неналоговые доходы.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3143160" y="4143240"/>
            <a:ext cx="2570760" cy="57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Неналоговые доходы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142920" y="4572000"/>
            <a:ext cx="1927800" cy="13561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использования имущества, находящегося в государственной и муниципальной собственности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0" name="CustomShape 7"/>
          <p:cNvSpPr/>
          <p:nvPr/>
        </p:nvSpPr>
        <p:spPr>
          <a:xfrm>
            <a:off x="1357200" y="6000840"/>
            <a:ext cx="16419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Платежи при пользовании природными ресурсами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1" name="CustomShape 8"/>
          <p:cNvSpPr/>
          <p:nvPr/>
        </p:nvSpPr>
        <p:spPr>
          <a:xfrm>
            <a:off x="7000920" y="4429080"/>
            <a:ext cx="1927800" cy="11419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оказания платных услуг (работ) и компенсации затрат государству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3143160" y="5857920"/>
            <a:ext cx="1641960" cy="99900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продажи материальных и нематериальных активов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3" name="CustomShape 10"/>
          <p:cNvSpPr/>
          <p:nvPr/>
        </p:nvSpPr>
        <p:spPr>
          <a:xfrm>
            <a:off x="4929120" y="6000840"/>
            <a:ext cx="14277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Административные платежи и сборы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4" name="CustomShape 11"/>
          <p:cNvSpPr/>
          <p:nvPr/>
        </p:nvSpPr>
        <p:spPr>
          <a:xfrm>
            <a:off x="6500880" y="6000840"/>
            <a:ext cx="157068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Штрафы, санкции, возмещение ущерба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5" name="CustomShape 12"/>
          <p:cNvSpPr/>
          <p:nvPr/>
        </p:nvSpPr>
        <p:spPr>
          <a:xfrm rot="20025000">
            <a:off x="2313360" y="462168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3"/>
          <p:cNvSpPr/>
          <p:nvPr/>
        </p:nvSpPr>
        <p:spPr>
          <a:xfrm rot="1495800">
            <a:off x="6021360" y="4621680"/>
            <a:ext cx="662040" cy="2890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14"/>
          <p:cNvSpPr/>
          <p:nvPr/>
        </p:nvSpPr>
        <p:spPr>
          <a:xfrm rot="18581400">
            <a:off x="2635200" y="518760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15"/>
          <p:cNvSpPr/>
          <p:nvPr/>
        </p:nvSpPr>
        <p:spPr>
          <a:xfrm rot="2530200">
            <a:off x="5999400" y="5235480"/>
            <a:ext cx="657360" cy="21240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16"/>
          <p:cNvSpPr/>
          <p:nvPr/>
        </p:nvSpPr>
        <p:spPr>
          <a:xfrm rot="16874400">
            <a:off x="3704040" y="5360760"/>
            <a:ext cx="494280" cy="240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7"/>
          <p:cNvSpPr/>
          <p:nvPr/>
        </p:nvSpPr>
        <p:spPr>
          <a:xfrm rot="4053000">
            <a:off x="5157720" y="5379480"/>
            <a:ext cx="495360" cy="2062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7774</TotalTime>
  <Words>5128</Words>
  <Application>Microsoft Office PowerPoint</Application>
  <PresentationFormat>Экран (4:3)</PresentationFormat>
  <Paragraphs>683</Paragraphs>
  <Slides>56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56</vt:i4>
      </vt:variant>
    </vt:vector>
  </HeadingPairs>
  <TitlesOfParts>
    <vt:vector size="69" baseType="lpstr">
      <vt:lpstr>Arial</vt:lpstr>
      <vt:lpstr>Bookman Old Style</vt:lpstr>
      <vt:lpstr>Century Gothic</vt:lpstr>
      <vt:lpstr>DejaVu Sans</vt:lpstr>
      <vt:lpstr>Showcard Gothic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50 109,тыс. руб. 21,1 %</vt:lpstr>
      <vt:lpstr>Неналоговые доходы 15 806,7 тыс. руб. 6,6 %</vt:lpstr>
      <vt:lpstr>Безвозмездные поступления 172 367,1 тыс. руб. 72,3 %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Татьяна</dc:creator>
  <dc:description/>
  <cp:lastModifiedBy>1</cp:lastModifiedBy>
  <cp:revision>585</cp:revision>
  <cp:lastPrinted>2021-11-16T13:01:33Z</cp:lastPrinted>
  <dcterms:modified xsi:type="dcterms:W3CDTF">2021-11-16T13:25:15Z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57</vt:i4>
  </property>
</Properties>
</file>